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4"/>
    <p:sldId id="257" r:id="rId45"/>
    <p:sldId id="258" r:id="rId46"/>
    <p:sldId id="259" r:id="rId47"/>
    <p:sldId id="260" r:id="rId48"/>
    <p:sldId id="261" r:id="rId49"/>
    <p:sldId id="262" r:id="rId50"/>
    <p:sldId id="263" r:id="rId51"/>
    <p:sldId id="264" r:id="rId52"/>
    <p:sldId id="265" r:id="rId53"/>
    <p:sldId id="266" r:id="rId54"/>
    <p:sldId id="267" r:id="rId55"/>
    <p:sldId id="268" r:id="rId56"/>
    <p:sldId id="269" r:id="rId57"/>
    <p:sldId id="270" r:id="rId58"/>
    <p:sldId id="271" r:id="rId59"/>
    <p:sldId id="272" r:id="rId6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chivo Black" charset="1" panose="020B0A03020202020B04"/>
      <p:regular r:id="rId10"/>
    </p:embeddedFont>
    <p:embeddedFont>
      <p:font typeface="League Spartan" charset="1" panose="00000800000000000000"/>
      <p:regular r:id="rId11"/>
    </p:embeddedFont>
    <p:embeddedFont>
      <p:font typeface="Canva Sans" charset="1" panose="020B0503030501040103"/>
      <p:regular r:id="rId12"/>
    </p:embeddedFont>
    <p:embeddedFont>
      <p:font typeface="Canva Sans Bold" charset="1" panose="020B0803030501040103"/>
      <p:regular r:id="rId13"/>
    </p:embeddedFont>
    <p:embeddedFont>
      <p:font typeface="Canva Sans Italics" charset="1" panose="020B0503030501040103"/>
      <p:regular r:id="rId14"/>
    </p:embeddedFont>
    <p:embeddedFont>
      <p:font typeface="Canva Sans Bold Italics" charset="1" panose="020B0803030501040103"/>
      <p:regular r:id="rId15"/>
    </p:embeddedFont>
    <p:embeddedFont>
      <p:font typeface="Poppins" charset="1" panose="00000500000000000000"/>
      <p:regular r:id="rId16"/>
    </p:embeddedFont>
    <p:embeddedFont>
      <p:font typeface="Poppins Bold" charset="1" panose="00000800000000000000"/>
      <p:regular r:id="rId17"/>
    </p:embeddedFont>
    <p:embeddedFont>
      <p:font typeface="Poppins Italics" charset="1" panose="00000500000000000000"/>
      <p:regular r:id="rId18"/>
    </p:embeddedFont>
    <p:embeddedFont>
      <p:font typeface="Poppins Bold Italics" charset="1" panose="00000800000000000000"/>
      <p:regular r:id="rId19"/>
    </p:embeddedFont>
    <p:embeddedFont>
      <p:font typeface="Poppins Thin" charset="1" panose="00000300000000000000"/>
      <p:regular r:id="rId20"/>
    </p:embeddedFont>
    <p:embeddedFont>
      <p:font typeface="Poppins Thin Italics" charset="1" panose="00000300000000000000"/>
      <p:regular r:id="rId21"/>
    </p:embeddedFont>
    <p:embeddedFont>
      <p:font typeface="Poppins Extra-Light" charset="1" panose="00000300000000000000"/>
      <p:regular r:id="rId22"/>
    </p:embeddedFont>
    <p:embeddedFont>
      <p:font typeface="Poppins Extra-Light Italics" charset="1" panose="00000300000000000000"/>
      <p:regular r:id="rId23"/>
    </p:embeddedFont>
    <p:embeddedFont>
      <p:font typeface="Poppins Light" charset="1" panose="00000400000000000000"/>
      <p:regular r:id="rId24"/>
    </p:embeddedFont>
    <p:embeddedFont>
      <p:font typeface="Poppins Light Italics" charset="1" panose="00000400000000000000"/>
      <p:regular r:id="rId25"/>
    </p:embeddedFont>
    <p:embeddedFont>
      <p:font typeface="Poppins Medium" charset="1" panose="00000600000000000000"/>
      <p:regular r:id="rId26"/>
    </p:embeddedFont>
    <p:embeddedFont>
      <p:font typeface="Poppins Medium Italics" charset="1" panose="00000600000000000000"/>
      <p:regular r:id="rId27"/>
    </p:embeddedFont>
    <p:embeddedFont>
      <p:font typeface="Poppins Semi-Bold" charset="1" panose="00000700000000000000"/>
      <p:regular r:id="rId28"/>
    </p:embeddedFont>
    <p:embeddedFont>
      <p:font typeface="Poppins Semi-Bold Italics" charset="1" panose="00000700000000000000"/>
      <p:regular r:id="rId29"/>
    </p:embeddedFont>
    <p:embeddedFont>
      <p:font typeface="Poppins Ultra-Bold" charset="1" panose="00000900000000000000"/>
      <p:regular r:id="rId30"/>
    </p:embeddedFont>
    <p:embeddedFont>
      <p:font typeface="Poppins Ultra-Bold Italics" charset="1" panose="00000900000000000000"/>
      <p:regular r:id="rId31"/>
    </p:embeddedFont>
    <p:embeddedFont>
      <p:font typeface="Poppins Heavy" charset="1" panose="00000A00000000000000"/>
      <p:regular r:id="rId32"/>
    </p:embeddedFont>
    <p:embeddedFont>
      <p:font typeface="Poppins Heavy Italics" charset="1" panose="00000A00000000000000"/>
      <p:regular r:id="rId33"/>
    </p:embeddedFont>
    <p:embeddedFont>
      <p:font typeface="Lato" charset="1" panose="020F0502020204030203"/>
      <p:regular r:id="rId34"/>
    </p:embeddedFont>
    <p:embeddedFont>
      <p:font typeface="Lato Bold" charset="1" panose="020F0502020204030203"/>
      <p:regular r:id="rId35"/>
    </p:embeddedFont>
    <p:embeddedFont>
      <p:font typeface="Lato Italics" charset="1" panose="020F0502020204030203"/>
      <p:regular r:id="rId36"/>
    </p:embeddedFont>
    <p:embeddedFont>
      <p:font typeface="Lato Bold Italics" charset="1" panose="020F0502020204030203"/>
      <p:regular r:id="rId37"/>
    </p:embeddedFont>
    <p:embeddedFont>
      <p:font typeface="Lato Thin" charset="1" panose="020F0502020204030203"/>
      <p:regular r:id="rId38"/>
    </p:embeddedFont>
    <p:embeddedFont>
      <p:font typeface="Lato Thin Italics" charset="1" panose="020F0502020204030203"/>
      <p:regular r:id="rId39"/>
    </p:embeddedFont>
    <p:embeddedFont>
      <p:font typeface="Lato Light" charset="1" panose="020F0502020204030203"/>
      <p:regular r:id="rId40"/>
    </p:embeddedFont>
    <p:embeddedFont>
      <p:font typeface="Lato Light Italics" charset="1" panose="020F0502020204030203"/>
      <p:regular r:id="rId41"/>
    </p:embeddedFont>
    <p:embeddedFont>
      <p:font typeface="Lato Heavy" charset="1" panose="020F0502020204030203"/>
      <p:regular r:id="rId42"/>
    </p:embeddedFont>
    <p:embeddedFont>
      <p:font typeface="Lato Heavy Italics" charset="1" panose="020F0502020204030203"/>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slides/slide1.xml" Type="http://schemas.openxmlformats.org/officeDocument/2006/relationships/slide"/><Relationship Id="rId45" Target="slides/slide2.xml" Type="http://schemas.openxmlformats.org/officeDocument/2006/relationships/slide"/><Relationship Id="rId46" Target="slides/slide3.xml" Type="http://schemas.openxmlformats.org/officeDocument/2006/relationships/slide"/><Relationship Id="rId47" Target="slides/slide4.xml" Type="http://schemas.openxmlformats.org/officeDocument/2006/relationships/slide"/><Relationship Id="rId48" Target="slides/slide5.xml" Type="http://schemas.openxmlformats.org/officeDocument/2006/relationships/slide"/><Relationship Id="rId49" Target="slides/slide6.xml" Type="http://schemas.openxmlformats.org/officeDocument/2006/relationships/slide"/><Relationship Id="rId5" Target="tableStyles.xml" Type="http://schemas.openxmlformats.org/officeDocument/2006/relationships/tableStyles"/><Relationship Id="rId50" Target="slides/slide7.xml" Type="http://schemas.openxmlformats.org/officeDocument/2006/relationships/slide"/><Relationship Id="rId51" Target="slides/slide8.xml" Type="http://schemas.openxmlformats.org/officeDocument/2006/relationships/slide"/><Relationship Id="rId52" Target="slides/slide9.xml" Type="http://schemas.openxmlformats.org/officeDocument/2006/relationships/slide"/><Relationship Id="rId53" Target="slides/slide10.xml" Type="http://schemas.openxmlformats.org/officeDocument/2006/relationships/slide"/><Relationship Id="rId54" Target="slides/slide11.xml" Type="http://schemas.openxmlformats.org/officeDocument/2006/relationships/slide"/><Relationship Id="rId55" Target="slides/slide12.xml" Type="http://schemas.openxmlformats.org/officeDocument/2006/relationships/slide"/><Relationship Id="rId56" Target="slides/slide13.xml" Type="http://schemas.openxmlformats.org/officeDocument/2006/relationships/slide"/><Relationship Id="rId57" Target="slides/slide14.xml" Type="http://schemas.openxmlformats.org/officeDocument/2006/relationships/slide"/><Relationship Id="rId58" Target="slides/slide15.xml" Type="http://schemas.openxmlformats.org/officeDocument/2006/relationships/slide"/><Relationship Id="rId59" Target="slides/slide16.xml" Type="http://schemas.openxmlformats.org/officeDocument/2006/relationships/slide"/><Relationship Id="rId6" Target="fonts/font6.fntdata" Type="http://schemas.openxmlformats.org/officeDocument/2006/relationships/font"/><Relationship Id="rId60" Target="slides/slide17.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7.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jpeg" Type="http://schemas.openxmlformats.org/officeDocument/2006/relationships/image"/><Relationship Id="rId6" Target="../media/image21.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2.jpeg" Type="http://schemas.openxmlformats.org/officeDocument/2006/relationships/image"/><Relationship Id="rId6" Target="../media/image23.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4.jpeg" Type="http://schemas.openxmlformats.org/officeDocument/2006/relationships/image"/><Relationship Id="rId6" Target="../media/image25.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6.jpeg" Type="http://schemas.openxmlformats.org/officeDocument/2006/relationships/image"/><Relationship Id="rId6" Target="../media/image27.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8.jpeg" Type="http://schemas.openxmlformats.org/officeDocument/2006/relationships/image"/><Relationship Id="rId6" Target="../media/image29.jpe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30.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 Id="rId4" Target="../media/image6.jpeg" Type="http://schemas.openxmlformats.org/officeDocument/2006/relationships/image"/><Relationship Id="rId5" Target="../media/image7.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5.pn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6.pn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41000"/>
            </a:blip>
            <a:stretch>
              <a:fillRect l="-20312" t="0" r="-20312" b="0"/>
            </a:stretch>
          </a:blipFill>
        </p:spPr>
      </p:sp>
      <p:grpSp>
        <p:nvGrpSpPr>
          <p:cNvPr name="Group 3" id="3"/>
          <p:cNvGrpSpPr/>
          <p:nvPr/>
        </p:nvGrpSpPr>
        <p:grpSpPr>
          <a:xfrm rot="0">
            <a:off x="0" y="0"/>
            <a:ext cx="3086100" cy="10287000"/>
            <a:chOff x="0" y="0"/>
            <a:chExt cx="812800" cy="2709333"/>
          </a:xfrm>
        </p:grpSpPr>
        <p:sp>
          <p:nvSpPr>
            <p:cNvPr name="Freeform 4" id="4"/>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5" id="5"/>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648322" y="2911769"/>
            <a:ext cx="10569571" cy="1375921"/>
          </a:xfrm>
          <a:prstGeom prst="rect">
            <a:avLst/>
          </a:prstGeom>
        </p:spPr>
        <p:txBody>
          <a:bodyPr anchor="t" rtlCol="false" tIns="0" lIns="0" bIns="0" rIns="0">
            <a:spAutoFit/>
          </a:bodyPr>
          <a:lstStyle/>
          <a:p>
            <a:pPr>
              <a:lnSpc>
                <a:spcPts val="11265"/>
              </a:lnSpc>
              <a:spcBef>
                <a:spcPct val="0"/>
              </a:spcBef>
            </a:pPr>
            <a:r>
              <a:rPr lang="en-US" sz="8046">
                <a:solidFill>
                  <a:srgbClr val="000000"/>
                </a:solidFill>
                <a:latin typeface="Lato Bold"/>
              </a:rPr>
              <a:t>PREDICTION OF </a:t>
            </a:r>
          </a:p>
        </p:txBody>
      </p:sp>
      <p:sp>
        <p:nvSpPr>
          <p:cNvPr name="TextBox 7" id="7"/>
          <p:cNvSpPr txBox="true"/>
          <p:nvPr/>
        </p:nvSpPr>
        <p:spPr>
          <a:xfrm rot="0">
            <a:off x="3648322" y="4106715"/>
            <a:ext cx="12472102" cy="1627688"/>
          </a:xfrm>
          <a:prstGeom prst="rect">
            <a:avLst/>
          </a:prstGeom>
        </p:spPr>
        <p:txBody>
          <a:bodyPr anchor="t" rtlCol="false" tIns="0" lIns="0" bIns="0" rIns="0">
            <a:spAutoFit/>
          </a:bodyPr>
          <a:lstStyle/>
          <a:p>
            <a:pPr>
              <a:lnSpc>
                <a:spcPts val="13343"/>
              </a:lnSpc>
              <a:spcBef>
                <a:spcPct val="0"/>
              </a:spcBef>
            </a:pPr>
            <a:r>
              <a:rPr lang="en-US" sz="9530">
                <a:solidFill>
                  <a:srgbClr val="593C8F"/>
                </a:solidFill>
                <a:latin typeface="League Spartan"/>
              </a:rPr>
              <a:t>ROCK PROPERTIES</a:t>
            </a:r>
          </a:p>
        </p:txBody>
      </p:sp>
      <p:sp>
        <p:nvSpPr>
          <p:cNvPr name="AutoShape 8" id="8"/>
          <p:cNvSpPr/>
          <p:nvPr/>
        </p:nvSpPr>
        <p:spPr>
          <a:xfrm flipV="true">
            <a:off x="3648322" y="5611372"/>
            <a:ext cx="9687995" cy="20505"/>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13763158" y="387350"/>
            <a:ext cx="4160184" cy="4114800"/>
          </a:xfrm>
          <a:custGeom>
            <a:avLst/>
            <a:gdLst/>
            <a:ahLst/>
            <a:cxnLst/>
            <a:rect r="r" b="b" t="t" l="l"/>
            <a:pathLst>
              <a:path h="4114800" w="4160184">
                <a:moveTo>
                  <a:pt x="0" y="0"/>
                </a:moveTo>
                <a:lnTo>
                  <a:pt x="4160184" y="0"/>
                </a:lnTo>
                <a:lnTo>
                  <a:pt x="4160184" y="4114800"/>
                </a:lnTo>
                <a:lnTo>
                  <a:pt x="0" y="4114800"/>
                </a:lnTo>
                <a:lnTo>
                  <a:pt x="0" y="0"/>
                </a:lnTo>
                <a:close/>
              </a:path>
            </a:pathLst>
          </a:custGeom>
          <a:blipFill>
            <a:blip r:embed="rId3">
              <a:alphaModFix amt="37000"/>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3648322" y="5953268"/>
            <a:ext cx="7234763" cy="928001"/>
          </a:xfrm>
          <a:prstGeom prst="rect">
            <a:avLst/>
          </a:prstGeom>
        </p:spPr>
        <p:txBody>
          <a:bodyPr anchor="t" rtlCol="false" tIns="0" lIns="0" bIns="0" rIns="0">
            <a:spAutoFit/>
          </a:bodyPr>
          <a:lstStyle/>
          <a:p>
            <a:pPr>
              <a:lnSpc>
                <a:spcPts val="3713"/>
              </a:lnSpc>
              <a:spcBef>
                <a:spcPct val="0"/>
              </a:spcBef>
            </a:pPr>
            <a:r>
              <a:rPr lang="en-US" sz="2652">
                <a:solidFill>
                  <a:srgbClr val="000000"/>
                </a:solidFill>
                <a:latin typeface="Poppins"/>
              </a:rPr>
              <a:t>Application of Machine Learning in predicting Mechanical Properties of Rocks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TextBox 3" id="3"/>
          <p:cNvSpPr txBox="true"/>
          <p:nvPr/>
        </p:nvSpPr>
        <p:spPr>
          <a:xfrm rot="0">
            <a:off x="1028720" y="1494821"/>
            <a:ext cx="6544963" cy="1499939"/>
          </a:xfrm>
          <a:prstGeom prst="rect">
            <a:avLst/>
          </a:prstGeom>
        </p:spPr>
        <p:txBody>
          <a:bodyPr anchor="t" rtlCol="false" tIns="0" lIns="0" bIns="0" rIns="0">
            <a:spAutoFit/>
          </a:bodyPr>
          <a:lstStyle/>
          <a:p>
            <a:pPr>
              <a:lnSpc>
                <a:spcPts val="6018"/>
              </a:lnSpc>
            </a:pPr>
            <a:r>
              <a:rPr lang="en-US" sz="4298">
                <a:solidFill>
                  <a:srgbClr val="593C8F"/>
                </a:solidFill>
                <a:latin typeface="League Spartan"/>
              </a:rPr>
              <a:t>WHY MACHINE </a:t>
            </a:r>
          </a:p>
          <a:p>
            <a:pPr>
              <a:lnSpc>
                <a:spcPts val="6018"/>
              </a:lnSpc>
              <a:spcBef>
                <a:spcPct val="0"/>
              </a:spcBef>
            </a:pPr>
            <a:r>
              <a:rPr lang="en-US" sz="4298">
                <a:solidFill>
                  <a:srgbClr val="593C8F"/>
                </a:solidFill>
                <a:latin typeface="League Spartan"/>
              </a:rPr>
              <a:t>LEARNING</a:t>
            </a:r>
          </a:p>
        </p:txBody>
      </p:sp>
      <p:sp>
        <p:nvSpPr>
          <p:cNvPr name="AutoShape 4" id="4"/>
          <p:cNvSpPr/>
          <p:nvPr/>
        </p:nvSpPr>
        <p:spPr>
          <a:xfrm flipH="true" flipV="true">
            <a:off x="1028720" y="2186817"/>
            <a:ext cx="0" cy="0"/>
          </a:xfrm>
          <a:prstGeom prst="line">
            <a:avLst/>
          </a:prstGeom>
          <a:ln cap="flat" w="19050">
            <a:solidFill>
              <a:srgbClr val="000000"/>
            </a:solidFill>
            <a:prstDash val="solid"/>
            <a:headEnd type="none" len="sm" w="sm"/>
            <a:tailEnd type="none" len="sm" w="sm"/>
          </a:ln>
        </p:spPr>
      </p:sp>
      <p:sp>
        <p:nvSpPr>
          <p:cNvPr name="AutoShape 5" id="5"/>
          <p:cNvSpPr/>
          <p:nvPr/>
        </p:nvSpPr>
        <p:spPr>
          <a:xfrm>
            <a:off x="1029792" y="2252109"/>
            <a:ext cx="2618740" cy="0"/>
          </a:xfrm>
          <a:prstGeom prst="line">
            <a:avLst/>
          </a:prstGeom>
          <a:ln cap="flat" w="38100">
            <a:solidFill>
              <a:srgbClr val="000000"/>
            </a:solidFill>
            <a:prstDash val="solid"/>
            <a:headEnd type="none" len="sm" w="sm"/>
            <a:tailEnd type="none" len="sm" w="sm"/>
          </a:ln>
        </p:spPr>
      </p:sp>
      <p:sp>
        <p:nvSpPr>
          <p:cNvPr name="Freeform 6" id="6"/>
          <p:cNvSpPr/>
          <p:nvPr/>
        </p:nvSpPr>
        <p:spPr>
          <a:xfrm flipH="false" flipV="false" rot="0">
            <a:off x="1027649" y="8507397"/>
            <a:ext cx="2087283" cy="521821"/>
          </a:xfrm>
          <a:custGeom>
            <a:avLst/>
            <a:gdLst/>
            <a:ahLst/>
            <a:cxnLst/>
            <a:rect r="r" b="b" t="t" l="l"/>
            <a:pathLst>
              <a:path h="521821" w="2087283">
                <a:moveTo>
                  <a:pt x="0" y="0"/>
                </a:moveTo>
                <a:lnTo>
                  <a:pt x="2087282" y="0"/>
                </a:lnTo>
                <a:lnTo>
                  <a:pt x="2087282" y="521821"/>
                </a:lnTo>
                <a:lnTo>
                  <a:pt x="0" y="5218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7573683" y="0"/>
            <a:ext cx="10714317" cy="10287000"/>
            <a:chOff x="0" y="0"/>
            <a:chExt cx="2821878" cy="2709333"/>
          </a:xfrm>
        </p:grpSpPr>
        <p:sp>
          <p:nvSpPr>
            <p:cNvPr name="Freeform 8" id="8"/>
            <p:cNvSpPr/>
            <p:nvPr/>
          </p:nvSpPr>
          <p:spPr>
            <a:xfrm flipH="false" flipV="false" rot="0">
              <a:off x="0" y="0"/>
              <a:ext cx="2821878" cy="2709333"/>
            </a:xfrm>
            <a:custGeom>
              <a:avLst/>
              <a:gdLst/>
              <a:ahLst/>
              <a:cxnLst/>
              <a:rect r="r" b="b" t="t" l="l"/>
              <a:pathLst>
                <a:path h="2709333" w="2821878">
                  <a:moveTo>
                    <a:pt x="0" y="0"/>
                  </a:moveTo>
                  <a:lnTo>
                    <a:pt x="2821878" y="0"/>
                  </a:lnTo>
                  <a:lnTo>
                    <a:pt x="2821878" y="2709333"/>
                  </a:lnTo>
                  <a:lnTo>
                    <a:pt x="0" y="2709333"/>
                  </a:lnTo>
                  <a:close/>
                </a:path>
              </a:pathLst>
            </a:custGeom>
            <a:solidFill>
              <a:srgbClr val="593C8F"/>
            </a:solidFill>
          </p:spPr>
        </p:sp>
        <p:sp>
          <p:nvSpPr>
            <p:cNvPr name="TextBox 9" id="9"/>
            <p:cNvSpPr txBox="true"/>
            <p:nvPr/>
          </p:nvSpPr>
          <p:spPr>
            <a:xfrm>
              <a:off x="0" y="-47625"/>
              <a:ext cx="2821878" cy="2756958"/>
            </a:xfrm>
            <a:prstGeom prst="rect">
              <a:avLst/>
            </a:prstGeom>
          </p:spPr>
          <p:txBody>
            <a:bodyPr anchor="ctr" rtlCol="false" tIns="50800" lIns="50800" bIns="50800" rIns="50800"/>
            <a:lstStyle/>
            <a:p>
              <a:pPr algn="ctr">
                <a:lnSpc>
                  <a:spcPts val="2659"/>
                </a:lnSpc>
              </a:pPr>
            </a:p>
          </p:txBody>
        </p:sp>
      </p:grpSp>
      <p:grpSp>
        <p:nvGrpSpPr>
          <p:cNvPr name="Group 10" id="10"/>
          <p:cNvGrpSpPr>
            <a:grpSpLocks noChangeAspect="true"/>
          </p:cNvGrpSpPr>
          <p:nvPr/>
        </p:nvGrpSpPr>
        <p:grpSpPr>
          <a:xfrm rot="0">
            <a:off x="6274704" y="2053387"/>
            <a:ext cx="4923755" cy="6555335"/>
            <a:chOff x="0" y="0"/>
            <a:chExt cx="3663950" cy="4878070"/>
          </a:xfrm>
        </p:grpSpPr>
        <p:sp>
          <p:nvSpPr>
            <p:cNvPr name="Freeform 11" id="11"/>
            <p:cNvSpPr/>
            <p:nvPr/>
          </p:nvSpPr>
          <p:spPr>
            <a:xfrm flipH="false" flipV="false" rot="0">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5"/>
              <a:stretch>
                <a:fillRect l="-50291" t="0" r="-50291" b="0"/>
              </a:stretch>
            </a:blipFill>
          </p:spPr>
        </p:sp>
        <p:sp>
          <p:nvSpPr>
            <p:cNvPr name="Freeform 12" id="12"/>
            <p:cNvSpPr/>
            <p:nvPr/>
          </p:nvSpPr>
          <p:spPr>
            <a:xfrm flipH="false" flipV="false" rot="0">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FFFFF"/>
            </a:solidFill>
          </p:spPr>
        </p:sp>
      </p:grpSp>
      <p:grpSp>
        <p:nvGrpSpPr>
          <p:cNvPr name="Group 13" id="13"/>
          <p:cNvGrpSpPr/>
          <p:nvPr/>
        </p:nvGrpSpPr>
        <p:grpSpPr>
          <a:xfrm rot="0">
            <a:off x="12067881" y="2441912"/>
            <a:ext cx="862961" cy="86296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2067881" y="4376084"/>
            <a:ext cx="862961" cy="862961"/>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2067881" y="8081012"/>
            <a:ext cx="862961" cy="862961"/>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12067881" y="6305845"/>
            <a:ext cx="862961" cy="862961"/>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12067881" y="717585"/>
            <a:ext cx="862961" cy="862961"/>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7" id="2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508205" y="3358772"/>
            <a:ext cx="8007794" cy="4670062"/>
          </a:xfrm>
          <a:prstGeom prst="rect">
            <a:avLst/>
          </a:prstGeom>
        </p:spPr>
        <p:txBody>
          <a:bodyPr anchor="t" rtlCol="false" tIns="0" lIns="0" bIns="0" rIns="0">
            <a:spAutoFit/>
          </a:bodyPr>
          <a:lstStyle/>
          <a:p>
            <a:pPr marL="633894" indent="-316947" lvl="1">
              <a:lnSpc>
                <a:spcPts val="4110"/>
              </a:lnSpc>
              <a:buFont typeface="Arial"/>
              <a:buChar char="•"/>
            </a:pPr>
            <a:r>
              <a:rPr lang="en-US" sz="2936">
                <a:solidFill>
                  <a:srgbClr val="000000"/>
                </a:solidFill>
                <a:latin typeface="Poppins"/>
              </a:rPr>
              <a:t>Data-driven Predictions</a:t>
            </a:r>
          </a:p>
          <a:p>
            <a:pPr marL="633894" indent="-316947" lvl="1">
              <a:lnSpc>
                <a:spcPts val="4110"/>
              </a:lnSpc>
              <a:buFont typeface="Arial"/>
              <a:buChar char="•"/>
            </a:pPr>
            <a:r>
              <a:rPr lang="en-US" sz="2936">
                <a:solidFill>
                  <a:srgbClr val="000000"/>
                </a:solidFill>
                <a:latin typeface="Poppins"/>
              </a:rPr>
              <a:t>Multivariable Analysis</a:t>
            </a:r>
          </a:p>
          <a:p>
            <a:pPr marL="633894" indent="-316947" lvl="1">
              <a:lnSpc>
                <a:spcPts val="4110"/>
              </a:lnSpc>
              <a:buFont typeface="Arial"/>
              <a:buChar char="•"/>
            </a:pPr>
            <a:r>
              <a:rPr lang="en-US" sz="2936">
                <a:solidFill>
                  <a:srgbClr val="000000"/>
                </a:solidFill>
                <a:latin typeface="Poppins"/>
              </a:rPr>
              <a:t>Improved Accuracy</a:t>
            </a:r>
          </a:p>
          <a:p>
            <a:pPr marL="633894" indent="-316947" lvl="1">
              <a:lnSpc>
                <a:spcPts val="4110"/>
              </a:lnSpc>
              <a:buFont typeface="Arial"/>
              <a:buChar char="•"/>
            </a:pPr>
            <a:r>
              <a:rPr lang="en-US" sz="2936">
                <a:solidFill>
                  <a:srgbClr val="000000"/>
                </a:solidFill>
                <a:latin typeface="Poppins"/>
              </a:rPr>
              <a:t>Pattern Recognition</a:t>
            </a:r>
          </a:p>
          <a:p>
            <a:pPr marL="633894" indent="-316947" lvl="1">
              <a:lnSpc>
                <a:spcPts val="4110"/>
              </a:lnSpc>
              <a:buFont typeface="Arial"/>
              <a:buChar char="•"/>
            </a:pPr>
            <a:r>
              <a:rPr lang="en-US" sz="2936">
                <a:solidFill>
                  <a:srgbClr val="000000"/>
                </a:solidFill>
                <a:latin typeface="Poppins"/>
              </a:rPr>
              <a:t>Uncertainty Estimation</a:t>
            </a:r>
          </a:p>
          <a:p>
            <a:pPr marL="633894" indent="-316947" lvl="1">
              <a:lnSpc>
                <a:spcPts val="4110"/>
              </a:lnSpc>
              <a:buFont typeface="Arial"/>
              <a:buChar char="•"/>
            </a:pPr>
            <a:r>
              <a:rPr lang="en-US" sz="2936">
                <a:solidFill>
                  <a:srgbClr val="000000"/>
                </a:solidFill>
                <a:latin typeface="Poppins"/>
              </a:rPr>
              <a:t>Cost Reduction</a:t>
            </a:r>
          </a:p>
          <a:p>
            <a:pPr marL="633894" indent="-316947" lvl="1">
              <a:lnSpc>
                <a:spcPts val="4110"/>
              </a:lnSpc>
              <a:buFont typeface="Arial"/>
              <a:buChar char="•"/>
            </a:pPr>
            <a:r>
              <a:rPr lang="en-US" sz="2936">
                <a:solidFill>
                  <a:srgbClr val="000000"/>
                </a:solidFill>
                <a:latin typeface="Poppins"/>
              </a:rPr>
              <a:t>Real-time Monitoring</a:t>
            </a:r>
          </a:p>
          <a:p>
            <a:pPr marL="633894" indent="-316947" lvl="1">
              <a:lnSpc>
                <a:spcPts val="4110"/>
              </a:lnSpc>
              <a:buFont typeface="Arial"/>
              <a:buChar char="•"/>
            </a:pPr>
            <a:r>
              <a:rPr lang="en-US" sz="2936">
                <a:solidFill>
                  <a:srgbClr val="000000"/>
                </a:solidFill>
                <a:latin typeface="Poppins"/>
              </a:rPr>
              <a:t>Time effectiveness</a:t>
            </a:r>
          </a:p>
          <a:p>
            <a:pPr>
              <a:lnSpc>
                <a:spcPts val="4110"/>
              </a:lnSpc>
              <a:spcBef>
                <a:spcPct val="0"/>
              </a:spcBef>
            </a:pPr>
          </a:p>
        </p:txBody>
      </p:sp>
      <p:sp>
        <p:nvSpPr>
          <p:cNvPr name="TextBox 29" id="29"/>
          <p:cNvSpPr txBox="true"/>
          <p:nvPr/>
        </p:nvSpPr>
        <p:spPr>
          <a:xfrm rot="0">
            <a:off x="13193104" y="680464"/>
            <a:ext cx="2579378" cy="803853"/>
          </a:xfrm>
          <a:prstGeom prst="rect">
            <a:avLst/>
          </a:prstGeom>
        </p:spPr>
        <p:txBody>
          <a:bodyPr anchor="t" rtlCol="false" tIns="0" lIns="0" bIns="0" rIns="0">
            <a:spAutoFit/>
          </a:bodyPr>
          <a:lstStyle/>
          <a:p>
            <a:pPr>
              <a:lnSpc>
                <a:spcPts val="6348"/>
              </a:lnSpc>
              <a:spcBef>
                <a:spcPct val="0"/>
              </a:spcBef>
            </a:pPr>
            <a:r>
              <a:rPr lang="en-US" sz="4534">
                <a:solidFill>
                  <a:srgbClr val="FFFFFF"/>
                </a:solidFill>
                <a:latin typeface="Poppins"/>
              </a:rPr>
              <a:t>SVM</a:t>
            </a:r>
          </a:p>
        </p:txBody>
      </p:sp>
      <p:sp>
        <p:nvSpPr>
          <p:cNvPr name="TextBox 30" id="30"/>
          <p:cNvSpPr txBox="true"/>
          <p:nvPr/>
        </p:nvSpPr>
        <p:spPr>
          <a:xfrm rot="0">
            <a:off x="13193104" y="8140120"/>
            <a:ext cx="2579378" cy="803853"/>
          </a:xfrm>
          <a:prstGeom prst="rect">
            <a:avLst/>
          </a:prstGeom>
        </p:spPr>
        <p:txBody>
          <a:bodyPr anchor="t" rtlCol="false" tIns="0" lIns="0" bIns="0" rIns="0">
            <a:spAutoFit/>
          </a:bodyPr>
          <a:lstStyle/>
          <a:p>
            <a:pPr>
              <a:lnSpc>
                <a:spcPts val="6348"/>
              </a:lnSpc>
              <a:spcBef>
                <a:spcPct val="0"/>
              </a:spcBef>
            </a:pPr>
            <a:r>
              <a:rPr lang="en-US" sz="4534">
                <a:solidFill>
                  <a:srgbClr val="FFFFFF"/>
                </a:solidFill>
                <a:latin typeface="Poppins"/>
              </a:rPr>
              <a:t>KNN</a:t>
            </a:r>
          </a:p>
        </p:txBody>
      </p:sp>
      <p:sp>
        <p:nvSpPr>
          <p:cNvPr name="TextBox 31" id="31"/>
          <p:cNvSpPr txBox="true"/>
          <p:nvPr/>
        </p:nvSpPr>
        <p:spPr>
          <a:xfrm rot="0">
            <a:off x="13193104" y="6372520"/>
            <a:ext cx="5094896" cy="803853"/>
          </a:xfrm>
          <a:prstGeom prst="rect">
            <a:avLst/>
          </a:prstGeom>
        </p:spPr>
        <p:txBody>
          <a:bodyPr anchor="t" rtlCol="false" tIns="0" lIns="0" bIns="0" rIns="0">
            <a:spAutoFit/>
          </a:bodyPr>
          <a:lstStyle/>
          <a:p>
            <a:pPr>
              <a:lnSpc>
                <a:spcPts val="6348"/>
              </a:lnSpc>
              <a:spcBef>
                <a:spcPct val="0"/>
              </a:spcBef>
            </a:pPr>
            <a:r>
              <a:rPr lang="en-US" sz="4534">
                <a:solidFill>
                  <a:srgbClr val="FFFFFF"/>
                </a:solidFill>
                <a:latin typeface="Poppins"/>
              </a:rPr>
              <a:t>Linear Regression</a:t>
            </a:r>
          </a:p>
        </p:txBody>
      </p:sp>
      <p:sp>
        <p:nvSpPr>
          <p:cNvPr name="TextBox 32" id="32"/>
          <p:cNvSpPr txBox="true"/>
          <p:nvPr/>
        </p:nvSpPr>
        <p:spPr>
          <a:xfrm rot="0">
            <a:off x="13193104" y="4435192"/>
            <a:ext cx="2579378" cy="803853"/>
          </a:xfrm>
          <a:prstGeom prst="rect">
            <a:avLst/>
          </a:prstGeom>
        </p:spPr>
        <p:txBody>
          <a:bodyPr anchor="t" rtlCol="false" tIns="0" lIns="0" bIns="0" rIns="0">
            <a:spAutoFit/>
          </a:bodyPr>
          <a:lstStyle/>
          <a:p>
            <a:pPr>
              <a:lnSpc>
                <a:spcPts val="6348"/>
              </a:lnSpc>
              <a:spcBef>
                <a:spcPct val="0"/>
              </a:spcBef>
            </a:pPr>
            <a:r>
              <a:rPr lang="en-US" sz="4534">
                <a:solidFill>
                  <a:srgbClr val="FFFFFF"/>
                </a:solidFill>
                <a:latin typeface="Poppins"/>
              </a:rPr>
              <a:t>RF</a:t>
            </a:r>
          </a:p>
        </p:txBody>
      </p:sp>
      <p:sp>
        <p:nvSpPr>
          <p:cNvPr name="TextBox 33" id="33"/>
          <p:cNvSpPr txBox="true"/>
          <p:nvPr/>
        </p:nvSpPr>
        <p:spPr>
          <a:xfrm rot="0">
            <a:off x="13193104" y="2501020"/>
            <a:ext cx="2579378" cy="803853"/>
          </a:xfrm>
          <a:prstGeom prst="rect">
            <a:avLst/>
          </a:prstGeom>
        </p:spPr>
        <p:txBody>
          <a:bodyPr anchor="t" rtlCol="false" tIns="0" lIns="0" bIns="0" rIns="0">
            <a:spAutoFit/>
          </a:bodyPr>
          <a:lstStyle/>
          <a:p>
            <a:pPr>
              <a:lnSpc>
                <a:spcPts val="6348"/>
              </a:lnSpc>
              <a:spcBef>
                <a:spcPct val="0"/>
              </a:spcBef>
            </a:pPr>
            <a:r>
              <a:rPr lang="en-US" sz="4534">
                <a:solidFill>
                  <a:srgbClr val="FFFFFF"/>
                </a:solidFill>
                <a:latin typeface="Poppins"/>
              </a:rPr>
              <a:t>BPNN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Freeform 3" id="3"/>
          <p:cNvSpPr/>
          <p:nvPr/>
        </p:nvSpPr>
        <p:spPr>
          <a:xfrm flipH="false" flipV="false" rot="0">
            <a:off x="5040168" y="476346"/>
            <a:ext cx="2383427" cy="1906260"/>
          </a:xfrm>
          <a:custGeom>
            <a:avLst/>
            <a:gdLst/>
            <a:ahLst/>
            <a:cxnLst/>
            <a:rect r="r" b="b" t="t" l="l"/>
            <a:pathLst>
              <a:path h="1906260" w="2383427">
                <a:moveTo>
                  <a:pt x="0" y="0"/>
                </a:moveTo>
                <a:lnTo>
                  <a:pt x="2383427" y="0"/>
                </a:lnTo>
                <a:lnTo>
                  <a:pt x="2383427" y="1906259"/>
                </a:lnTo>
                <a:lnTo>
                  <a:pt x="0" y="19062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flipV="true">
            <a:off x="7806372" y="1962475"/>
            <a:ext cx="3869977" cy="39904"/>
          </a:xfrm>
          <a:prstGeom prst="line">
            <a:avLst/>
          </a:prstGeom>
          <a:ln cap="flat" w="38100">
            <a:solidFill>
              <a:srgbClr val="000000"/>
            </a:solidFill>
            <a:prstDash val="solid"/>
            <a:headEnd type="none" len="sm" w="sm"/>
            <a:tailEnd type="none" len="sm" w="sm"/>
          </a:ln>
        </p:spPr>
      </p:sp>
      <p:grpSp>
        <p:nvGrpSpPr>
          <p:cNvPr name="Group 5" id="5"/>
          <p:cNvGrpSpPr/>
          <p:nvPr/>
        </p:nvGrpSpPr>
        <p:grpSpPr>
          <a:xfrm rot="0">
            <a:off x="5292338" y="8443825"/>
            <a:ext cx="8934886" cy="1307947"/>
            <a:chOff x="0" y="0"/>
            <a:chExt cx="2353221" cy="344480"/>
          </a:xfrm>
        </p:grpSpPr>
        <p:sp>
          <p:nvSpPr>
            <p:cNvPr name="Freeform 6" id="6"/>
            <p:cNvSpPr/>
            <p:nvPr/>
          </p:nvSpPr>
          <p:spPr>
            <a:xfrm flipH="false" flipV="false" rot="0">
              <a:off x="0" y="0"/>
              <a:ext cx="2353221" cy="344480"/>
            </a:xfrm>
            <a:custGeom>
              <a:avLst/>
              <a:gdLst/>
              <a:ahLst/>
              <a:cxnLst/>
              <a:rect r="r" b="b" t="t" l="l"/>
              <a:pathLst>
                <a:path h="344480" w="2353221">
                  <a:moveTo>
                    <a:pt x="44191" y="0"/>
                  </a:moveTo>
                  <a:lnTo>
                    <a:pt x="2309030" y="0"/>
                  </a:lnTo>
                  <a:cubicBezTo>
                    <a:pt x="2333436" y="0"/>
                    <a:pt x="2353221" y="19785"/>
                    <a:pt x="2353221" y="44191"/>
                  </a:cubicBezTo>
                  <a:lnTo>
                    <a:pt x="2353221" y="300289"/>
                  </a:lnTo>
                  <a:cubicBezTo>
                    <a:pt x="2353221" y="324695"/>
                    <a:pt x="2333436" y="344480"/>
                    <a:pt x="2309030" y="344480"/>
                  </a:cubicBezTo>
                  <a:lnTo>
                    <a:pt x="44191" y="344480"/>
                  </a:lnTo>
                  <a:cubicBezTo>
                    <a:pt x="19785" y="344480"/>
                    <a:pt x="0" y="324695"/>
                    <a:pt x="0" y="300289"/>
                  </a:cubicBezTo>
                  <a:lnTo>
                    <a:pt x="0" y="44191"/>
                  </a:lnTo>
                  <a:cubicBezTo>
                    <a:pt x="0" y="19785"/>
                    <a:pt x="19785" y="0"/>
                    <a:pt x="44191" y="0"/>
                  </a:cubicBezTo>
                  <a:close/>
                </a:path>
              </a:pathLst>
            </a:custGeom>
            <a:solidFill>
              <a:srgbClr val="593C8F"/>
            </a:solidFill>
          </p:spPr>
        </p:sp>
        <p:sp>
          <p:nvSpPr>
            <p:cNvPr name="TextBox 7" id="7"/>
            <p:cNvSpPr txBox="true"/>
            <p:nvPr/>
          </p:nvSpPr>
          <p:spPr>
            <a:xfrm>
              <a:off x="0" y="-47625"/>
              <a:ext cx="2353221" cy="392105"/>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1676349" y="2886810"/>
            <a:ext cx="12530617" cy="5012247"/>
          </a:xfrm>
          <a:custGeom>
            <a:avLst/>
            <a:gdLst/>
            <a:ahLst/>
            <a:cxnLst/>
            <a:rect r="r" b="b" t="t" l="l"/>
            <a:pathLst>
              <a:path h="5012247" w="12530617">
                <a:moveTo>
                  <a:pt x="0" y="0"/>
                </a:moveTo>
                <a:lnTo>
                  <a:pt x="12530617" y="0"/>
                </a:lnTo>
                <a:lnTo>
                  <a:pt x="12530617" y="5012247"/>
                </a:lnTo>
                <a:lnTo>
                  <a:pt x="0" y="5012247"/>
                </a:lnTo>
                <a:lnTo>
                  <a:pt x="0" y="0"/>
                </a:lnTo>
                <a:close/>
              </a:path>
            </a:pathLst>
          </a:custGeom>
          <a:blipFill>
            <a:blip r:embed="rId5"/>
            <a:stretch>
              <a:fillRect l="0" t="0" r="0" b="0"/>
            </a:stretch>
          </a:blipFill>
        </p:spPr>
      </p:sp>
      <p:sp>
        <p:nvSpPr>
          <p:cNvPr name="Freeform 9" id="9"/>
          <p:cNvSpPr/>
          <p:nvPr/>
        </p:nvSpPr>
        <p:spPr>
          <a:xfrm flipH="false" flipV="false" rot="0">
            <a:off x="-304525" y="2922197"/>
            <a:ext cx="12221771" cy="4917353"/>
          </a:xfrm>
          <a:custGeom>
            <a:avLst/>
            <a:gdLst/>
            <a:ahLst/>
            <a:cxnLst/>
            <a:rect r="r" b="b" t="t" l="l"/>
            <a:pathLst>
              <a:path h="4917353" w="12221771">
                <a:moveTo>
                  <a:pt x="0" y="0"/>
                </a:moveTo>
                <a:lnTo>
                  <a:pt x="12221771" y="0"/>
                </a:lnTo>
                <a:lnTo>
                  <a:pt x="12221771" y="4917353"/>
                </a:lnTo>
                <a:lnTo>
                  <a:pt x="0" y="4917353"/>
                </a:lnTo>
                <a:lnTo>
                  <a:pt x="0" y="0"/>
                </a:lnTo>
                <a:close/>
              </a:path>
            </a:pathLst>
          </a:custGeom>
          <a:blipFill>
            <a:blip r:embed="rId6"/>
            <a:stretch>
              <a:fillRect l="0" t="0" r="0" b="0"/>
            </a:stretch>
          </a:blipFill>
        </p:spPr>
      </p:sp>
      <p:sp>
        <p:nvSpPr>
          <p:cNvPr name="TextBox 10" id="10"/>
          <p:cNvSpPr txBox="true"/>
          <p:nvPr/>
        </p:nvSpPr>
        <p:spPr>
          <a:xfrm rot="0">
            <a:off x="6748318" y="1150724"/>
            <a:ext cx="6022926" cy="811751"/>
          </a:xfrm>
          <a:prstGeom prst="rect">
            <a:avLst/>
          </a:prstGeom>
        </p:spPr>
        <p:txBody>
          <a:bodyPr anchor="t" rtlCol="false" tIns="0" lIns="0" bIns="0" rIns="0">
            <a:spAutoFit/>
          </a:bodyPr>
          <a:lstStyle/>
          <a:p>
            <a:pPr algn="ctr">
              <a:lnSpc>
                <a:spcPts val="6693"/>
              </a:lnSpc>
              <a:spcBef>
                <a:spcPct val="0"/>
              </a:spcBef>
            </a:pPr>
            <a:r>
              <a:rPr lang="en-US" sz="4780">
                <a:solidFill>
                  <a:srgbClr val="593C8F"/>
                </a:solidFill>
                <a:latin typeface="League Spartan"/>
              </a:rPr>
              <a:t>RESULTS</a:t>
            </a:r>
          </a:p>
        </p:txBody>
      </p:sp>
      <p:sp>
        <p:nvSpPr>
          <p:cNvPr name="TextBox 11" id="11"/>
          <p:cNvSpPr txBox="true"/>
          <p:nvPr/>
        </p:nvSpPr>
        <p:spPr>
          <a:xfrm rot="0">
            <a:off x="6748318" y="8649060"/>
            <a:ext cx="6022926" cy="811751"/>
          </a:xfrm>
          <a:prstGeom prst="rect">
            <a:avLst/>
          </a:prstGeom>
        </p:spPr>
        <p:txBody>
          <a:bodyPr anchor="t" rtlCol="false" tIns="0" lIns="0" bIns="0" rIns="0">
            <a:spAutoFit/>
          </a:bodyPr>
          <a:lstStyle/>
          <a:p>
            <a:pPr algn="ctr">
              <a:lnSpc>
                <a:spcPts val="6693"/>
              </a:lnSpc>
              <a:spcBef>
                <a:spcPct val="0"/>
              </a:spcBef>
            </a:pPr>
            <a:r>
              <a:rPr lang="en-US" sz="4780">
                <a:solidFill>
                  <a:srgbClr val="FFFFFF"/>
                </a:solidFill>
                <a:latin typeface="League Spartan"/>
              </a:rPr>
              <a:t>SVM</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Freeform 3" id="3"/>
          <p:cNvSpPr/>
          <p:nvPr/>
        </p:nvSpPr>
        <p:spPr>
          <a:xfrm flipH="false" flipV="false" rot="0">
            <a:off x="5040168" y="476346"/>
            <a:ext cx="2383427" cy="1906260"/>
          </a:xfrm>
          <a:custGeom>
            <a:avLst/>
            <a:gdLst/>
            <a:ahLst/>
            <a:cxnLst/>
            <a:rect r="r" b="b" t="t" l="l"/>
            <a:pathLst>
              <a:path h="1906260" w="2383427">
                <a:moveTo>
                  <a:pt x="0" y="0"/>
                </a:moveTo>
                <a:lnTo>
                  <a:pt x="2383427" y="0"/>
                </a:lnTo>
                <a:lnTo>
                  <a:pt x="2383427" y="1906259"/>
                </a:lnTo>
                <a:lnTo>
                  <a:pt x="0" y="19062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flipV="true">
            <a:off x="7806372" y="1962475"/>
            <a:ext cx="3869977" cy="39904"/>
          </a:xfrm>
          <a:prstGeom prst="line">
            <a:avLst/>
          </a:prstGeom>
          <a:ln cap="flat" w="38100">
            <a:solidFill>
              <a:srgbClr val="000000"/>
            </a:solidFill>
            <a:prstDash val="solid"/>
            <a:headEnd type="none" len="sm" w="sm"/>
            <a:tailEnd type="none" len="sm" w="sm"/>
          </a:ln>
        </p:spPr>
      </p:sp>
      <p:grpSp>
        <p:nvGrpSpPr>
          <p:cNvPr name="Group 5" id="5"/>
          <p:cNvGrpSpPr/>
          <p:nvPr/>
        </p:nvGrpSpPr>
        <p:grpSpPr>
          <a:xfrm rot="0">
            <a:off x="5292338" y="8443825"/>
            <a:ext cx="8934886" cy="1307947"/>
            <a:chOff x="0" y="0"/>
            <a:chExt cx="2353221" cy="344480"/>
          </a:xfrm>
        </p:grpSpPr>
        <p:sp>
          <p:nvSpPr>
            <p:cNvPr name="Freeform 6" id="6"/>
            <p:cNvSpPr/>
            <p:nvPr/>
          </p:nvSpPr>
          <p:spPr>
            <a:xfrm flipH="false" flipV="false" rot="0">
              <a:off x="0" y="0"/>
              <a:ext cx="2353221" cy="344480"/>
            </a:xfrm>
            <a:custGeom>
              <a:avLst/>
              <a:gdLst/>
              <a:ahLst/>
              <a:cxnLst/>
              <a:rect r="r" b="b" t="t" l="l"/>
              <a:pathLst>
                <a:path h="344480" w="2353221">
                  <a:moveTo>
                    <a:pt x="44191" y="0"/>
                  </a:moveTo>
                  <a:lnTo>
                    <a:pt x="2309030" y="0"/>
                  </a:lnTo>
                  <a:cubicBezTo>
                    <a:pt x="2333436" y="0"/>
                    <a:pt x="2353221" y="19785"/>
                    <a:pt x="2353221" y="44191"/>
                  </a:cubicBezTo>
                  <a:lnTo>
                    <a:pt x="2353221" y="300289"/>
                  </a:lnTo>
                  <a:cubicBezTo>
                    <a:pt x="2353221" y="324695"/>
                    <a:pt x="2333436" y="344480"/>
                    <a:pt x="2309030" y="344480"/>
                  </a:cubicBezTo>
                  <a:lnTo>
                    <a:pt x="44191" y="344480"/>
                  </a:lnTo>
                  <a:cubicBezTo>
                    <a:pt x="19785" y="344480"/>
                    <a:pt x="0" y="324695"/>
                    <a:pt x="0" y="300289"/>
                  </a:cubicBezTo>
                  <a:lnTo>
                    <a:pt x="0" y="44191"/>
                  </a:lnTo>
                  <a:cubicBezTo>
                    <a:pt x="0" y="19785"/>
                    <a:pt x="19785" y="0"/>
                    <a:pt x="44191" y="0"/>
                  </a:cubicBezTo>
                  <a:close/>
                </a:path>
              </a:pathLst>
            </a:custGeom>
            <a:solidFill>
              <a:srgbClr val="593C8F"/>
            </a:solidFill>
          </p:spPr>
        </p:sp>
        <p:sp>
          <p:nvSpPr>
            <p:cNvPr name="TextBox 7" id="7"/>
            <p:cNvSpPr txBox="true"/>
            <p:nvPr/>
          </p:nvSpPr>
          <p:spPr>
            <a:xfrm>
              <a:off x="0" y="-47625"/>
              <a:ext cx="2353221" cy="392105"/>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556557" y="2547885"/>
            <a:ext cx="12232906" cy="4998289"/>
          </a:xfrm>
          <a:custGeom>
            <a:avLst/>
            <a:gdLst/>
            <a:ahLst/>
            <a:cxnLst/>
            <a:rect r="r" b="b" t="t" l="l"/>
            <a:pathLst>
              <a:path h="4998289" w="12232906">
                <a:moveTo>
                  <a:pt x="0" y="0"/>
                </a:moveTo>
                <a:lnTo>
                  <a:pt x="12232906" y="0"/>
                </a:lnTo>
                <a:lnTo>
                  <a:pt x="12232906" y="4998289"/>
                </a:lnTo>
                <a:lnTo>
                  <a:pt x="0" y="4998289"/>
                </a:lnTo>
                <a:lnTo>
                  <a:pt x="0" y="0"/>
                </a:lnTo>
                <a:close/>
              </a:path>
            </a:pathLst>
          </a:custGeom>
          <a:blipFill>
            <a:blip r:embed="rId5"/>
            <a:stretch>
              <a:fillRect l="0" t="0" r="0" b="0"/>
            </a:stretch>
          </a:blipFill>
        </p:spPr>
      </p:sp>
      <p:sp>
        <p:nvSpPr>
          <p:cNvPr name="Freeform 9" id="9"/>
          <p:cNvSpPr/>
          <p:nvPr/>
        </p:nvSpPr>
        <p:spPr>
          <a:xfrm flipH="false" flipV="false" rot="0">
            <a:off x="11676349" y="2586827"/>
            <a:ext cx="12731666" cy="5291599"/>
          </a:xfrm>
          <a:custGeom>
            <a:avLst/>
            <a:gdLst/>
            <a:ahLst/>
            <a:cxnLst/>
            <a:rect r="r" b="b" t="t" l="l"/>
            <a:pathLst>
              <a:path h="5291599" w="12731666">
                <a:moveTo>
                  <a:pt x="0" y="0"/>
                </a:moveTo>
                <a:lnTo>
                  <a:pt x="12731666" y="0"/>
                </a:lnTo>
                <a:lnTo>
                  <a:pt x="12731666" y="5291599"/>
                </a:lnTo>
                <a:lnTo>
                  <a:pt x="0" y="5291599"/>
                </a:lnTo>
                <a:lnTo>
                  <a:pt x="0" y="0"/>
                </a:lnTo>
                <a:close/>
              </a:path>
            </a:pathLst>
          </a:custGeom>
          <a:blipFill>
            <a:blip r:embed="rId6"/>
            <a:stretch>
              <a:fillRect l="0" t="0" r="0" b="0"/>
            </a:stretch>
          </a:blipFill>
        </p:spPr>
      </p:sp>
      <p:sp>
        <p:nvSpPr>
          <p:cNvPr name="TextBox 10" id="10"/>
          <p:cNvSpPr txBox="true"/>
          <p:nvPr/>
        </p:nvSpPr>
        <p:spPr>
          <a:xfrm rot="0">
            <a:off x="6748318" y="1150724"/>
            <a:ext cx="6022926" cy="811751"/>
          </a:xfrm>
          <a:prstGeom prst="rect">
            <a:avLst/>
          </a:prstGeom>
        </p:spPr>
        <p:txBody>
          <a:bodyPr anchor="t" rtlCol="false" tIns="0" lIns="0" bIns="0" rIns="0">
            <a:spAutoFit/>
          </a:bodyPr>
          <a:lstStyle/>
          <a:p>
            <a:pPr algn="ctr">
              <a:lnSpc>
                <a:spcPts val="6693"/>
              </a:lnSpc>
              <a:spcBef>
                <a:spcPct val="0"/>
              </a:spcBef>
            </a:pPr>
            <a:r>
              <a:rPr lang="en-US" sz="4780">
                <a:solidFill>
                  <a:srgbClr val="593C8F"/>
                </a:solidFill>
                <a:latin typeface="League Spartan"/>
              </a:rPr>
              <a:t>RESULTS</a:t>
            </a:r>
          </a:p>
        </p:txBody>
      </p:sp>
      <p:sp>
        <p:nvSpPr>
          <p:cNvPr name="TextBox 11" id="11"/>
          <p:cNvSpPr txBox="true"/>
          <p:nvPr/>
        </p:nvSpPr>
        <p:spPr>
          <a:xfrm rot="0">
            <a:off x="6748318" y="8649060"/>
            <a:ext cx="6022926" cy="811751"/>
          </a:xfrm>
          <a:prstGeom prst="rect">
            <a:avLst/>
          </a:prstGeom>
        </p:spPr>
        <p:txBody>
          <a:bodyPr anchor="t" rtlCol="false" tIns="0" lIns="0" bIns="0" rIns="0">
            <a:spAutoFit/>
          </a:bodyPr>
          <a:lstStyle/>
          <a:p>
            <a:pPr algn="ctr">
              <a:lnSpc>
                <a:spcPts val="6693"/>
              </a:lnSpc>
              <a:spcBef>
                <a:spcPct val="0"/>
              </a:spcBef>
            </a:pPr>
            <a:r>
              <a:rPr lang="en-US" sz="4780">
                <a:solidFill>
                  <a:srgbClr val="FFFFFF"/>
                </a:solidFill>
                <a:latin typeface="League Spartan"/>
              </a:rPr>
              <a:t>BPNN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Freeform 3" id="3"/>
          <p:cNvSpPr/>
          <p:nvPr/>
        </p:nvSpPr>
        <p:spPr>
          <a:xfrm flipH="false" flipV="false" rot="0">
            <a:off x="5040168" y="476346"/>
            <a:ext cx="2383427" cy="1906260"/>
          </a:xfrm>
          <a:custGeom>
            <a:avLst/>
            <a:gdLst/>
            <a:ahLst/>
            <a:cxnLst/>
            <a:rect r="r" b="b" t="t" l="l"/>
            <a:pathLst>
              <a:path h="1906260" w="2383427">
                <a:moveTo>
                  <a:pt x="0" y="0"/>
                </a:moveTo>
                <a:lnTo>
                  <a:pt x="2383427" y="0"/>
                </a:lnTo>
                <a:lnTo>
                  <a:pt x="2383427" y="1906259"/>
                </a:lnTo>
                <a:lnTo>
                  <a:pt x="0" y="19062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flipV="true">
            <a:off x="7806372" y="1962475"/>
            <a:ext cx="3869977" cy="39904"/>
          </a:xfrm>
          <a:prstGeom prst="line">
            <a:avLst/>
          </a:prstGeom>
          <a:ln cap="flat" w="38100">
            <a:solidFill>
              <a:srgbClr val="000000"/>
            </a:solidFill>
            <a:prstDash val="solid"/>
            <a:headEnd type="none" len="sm" w="sm"/>
            <a:tailEnd type="none" len="sm" w="sm"/>
          </a:ln>
        </p:spPr>
      </p:sp>
      <p:grpSp>
        <p:nvGrpSpPr>
          <p:cNvPr name="Group 5" id="5"/>
          <p:cNvGrpSpPr/>
          <p:nvPr/>
        </p:nvGrpSpPr>
        <p:grpSpPr>
          <a:xfrm rot="0">
            <a:off x="5292338" y="8443825"/>
            <a:ext cx="8934886" cy="1307947"/>
            <a:chOff x="0" y="0"/>
            <a:chExt cx="2353221" cy="344480"/>
          </a:xfrm>
        </p:grpSpPr>
        <p:sp>
          <p:nvSpPr>
            <p:cNvPr name="Freeform 6" id="6"/>
            <p:cNvSpPr/>
            <p:nvPr/>
          </p:nvSpPr>
          <p:spPr>
            <a:xfrm flipH="false" flipV="false" rot="0">
              <a:off x="0" y="0"/>
              <a:ext cx="2353221" cy="344480"/>
            </a:xfrm>
            <a:custGeom>
              <a:avLst/>
              <a:gdLst/>
              <a:ahLst/>
              <a:cxnLst/>
              <a:rect r="r" b="b" t="t" l="l"/>
              <a:pathLst>
                <a:path h="344480" w="2353221">
                  <a:moveTo>
                    <a:pt x="44191" y="0"/>
                  </a:moveTo>
                  <a:lnTo>
                    <a:pt x="2309030" y="0"/>
                  </a:lnTo>
                  <a:cubicBezTo>
                    <a:pt x="2333436" y="0"/>
                    <a:pt x="2353221" y="19785"/>
                    <a:pt x="2353221" y="44191"/>
                  </a:cubicBezTo>
                  <a:lnTo>
                    <a:pt x="2353221" y="300289"/>
                  </a:lnTo>
                  <a:cubicBezTo>
                    <a:pt x="2353221" y="324695"/>
                    <a:pt x="2333436" y="344480"/>
                    <a:pt x="2309030" y="344480"/>
                  </a:cubicBezTo>
                  <a:lnTo>
                    <a:pt x="44191" y="344480"/>
                  </a:lnTo>
                  <a:cubicBezTo>
                    <a:pt x="19785" y="344480"/>
                    <a:pt x="0" y="324695"/>
                    <a:pt x="0" y="300289"/>
                  </a:cubicBezTo>
                  <a:lnTo>
                    <a:pt x="0" y="44191"/>
                  </a:lnTo>
                  <a:cubicBezTo>
                    <a:pt x="0" y="19785"/>
                    <a:pt x="19785" y="0"/>
                    <a:pt x="44191" y="0"/>
                  </a:cubicBezTo>
                  <a:close/>
                </a:path>
              </a:pathLst>
            </a:custGeom>
            <a:solidFill>
              <a:srgbClr val="593C8F"/>
            </a:solidFill>
          </p:spPr>
        </p:sp>
        <p:sp>
          <p:nvSpPr>
            <p:cNvPr name="TextBox 7" id="7"/>
            <p:cNvSpPr txBox="true"/>
            <p:nvPr/>
          </p:nvSpPr>
          <p:spPr>
            <a:xfrm>
              <a:off x="0" y="-47625"/>
              <a:ext cx="2353221" cy="392105"/>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2022692" y="3107574"/>
            <a:ext cx="12530617" cy="5022036"/>
          </a:xfrm>
          <a:custGeom>
            <a:avLst/>
            <a:gdLst/>
            <a:ahLst/>
            <a:cxnLst/>
            <a:rect r="r" b="b" t="t" l="l"/>
            <a:pathLst>
              <a:path h="5022036" w="12530617">
                <a:moveTo>
                  <a:pt x="0" y="0"/>
                </a:moveTo>
                <a:lnTo>
                  <a:pt x="12530616" y="0"/>
                </a:lnTo>
                <a:lnTo>
                  <a:pt x="12530616" y="5022036"/>
                </a:lnTo>
                <a:lnTo>
                  <a:pt x="0" y="5022036"/>
                </a:lnTo>
                <a:lnTo>
                  <a:pt x="0" y="0"/>
                </a:lnTo>
                <a:close/>
              </a:path>
            </a:pathLst>
          </a:custGeom>
          <a:blipFill>
            <a:blip r:embed="rId5"/>
            <a:stretch>
              <a:fillRect l="0" t="0" r="0" b="0"/>
            </a:stretch>
          </a:blipFill>
        </p:spPr>
      </p:sp>
      <p:sp>
        <p:nvSpPr>
          <p:cNvPr name="Freeform 9" id="9"/>
          <p:cNvSpPr/>
          <p:nvPr/>
        </p:nvSpPr>
        <p:spPr>
          <a:xfrm flipH="false" flipV="false" rot="0">
            <a:off x="33114" y="3107574"/>
            <a:ext cx="12530617" cy="5051405"/>
          </a:xfrm>
          <a:custGeom>
            <a:avLst/>
            <a:gdLst/>
            <a:ahLst/>
            <a:cxnLst/>
            <a:rect r="r" b="b" t="t" l="l"/>
            <a:pathLst>
              <a:path h="5051405" w="12530617">
                <a:moveTo>
                  <a:pt x="0" y="0"/>
                </a:moveTo>
                <a:lnTo>
                  <a:pt x="12530617" y="0"/>
                </a:lnTo>
                <a:lnTo>
                  <a:pt x="12530617" y="5051405"/>
                </a:lnTo>
                <a:lnTo>
                  <a:pt x="0" y="5051405"/>
                </a:lnTo>
                <a:lnTo>
                  <a:pt x="0" y="0"/>
                </a:lnTo>
                <a:close/>
              </a:path>
            </a:pathLst>
          </a:custGeom>
          <a:blipFill>
            <a:blip r:embed="rId6"/>
            <a:stretch>
              <a:fillRect l="0" t="0" r="0" b="0"/>
            </a:stretch>
          </a:blipFill>
        </p:spPr>
      </p:sp>
      <p:sp>
        <p:nvSpPr>
          <p:cNvPr name="TextBox 10" id="10"/>
          <p:cNvSpPr txBox="true"/>
          <p:nvPr/>
        </p:nvSpPr>
        <p:spPr>
          <a:xfrm rot="0">
            <a:off x="6748318" y="1150724"/>
            <a:ext cx="6022926" cy="811751"/>
          </a:xfrm>
          <a:prstGeom prst="rect">
            <a:avLst/>
          </a:prstGeom>
        </p:spPr>
        <p:txBody>
          <a:bodyPr anchor="t" rtlCol="false" tIns="0" lIns="0" bIns="0" rIns="0">
            <a:spAutoFit/>
          </a:bodyPr>
          <a:lstStyle/>
          <a:p>
            <a:pPr algn="ctr">
              <a:lnSpc>
                <a:spcPts val="6693"/>
              </a:lnSpc>
              <a:spcBef>
                <a:spcPct val="0"/>
              </a:spcBef>
            </a:pPr>
            <a:r>
              <a:rPr lang="en-US" sz="4780">
                <a:solidFill>
                  <a:srgbClr val="593C8F"/>
                </a:solidFill>
                <a:latin typeface="League Spartan"/>
              </a:rPr>
              <a:t>RESULTS</a:t>
            </a:r>
          </a:p>
        </p:txBody>
      </p:sp>
      <p:sp>
        <p:nvSpPr>
          <p:cNvPr name="TextBox 11" id="11"/>
          <p:cNvSpPr txBox="true"/>
          <p:nvPr/>
        </p:nvSpPr>
        <p:spPr>
          <a:xfrm rot="0">
            <a:off x="5916572" y="8649060"/>
            <a:ext cx="7686419" cy="811751"/>
          </a:xfrm>
          <a:prstGeom prst="rect">
            <a:avLst/>
          </a:prstGeom>
        </p:spPr>
        <p:txBody>
          <a:bodyPr anchor="t" rtlCol="false" tIns="0" lIns="0" bIns="0" rIns="0">
            <a:spAutoFit/>
          </a:bodyPr>
          <a:lstStyle/>
          <a:p>
            <a:pPr algn="ctr">
              <a:lnSpc>
                <a:spcPts val="6693"/>
              </a:lnSpc>
              <a:spcBef>
                <a:spcPct val="0"/>
              </a:spcBef>
            </a:pPr>
            <a:r>
              <a:rPr lang="en-US" sz="4780">
                <a:solidFill>
                  <a:srgbClr val="FFFFFF"/>
                </a:solidFill>
                <a:latin typeface="League Spartan"/>
              </a:rPr>
              <a:t>RF(RANDOM FORESTS)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Freeform 3" id="3"/>
          <p:cNvSpPr/>
          <p:nvPr/>
        </p:nvSpPr>
        <p:spPr>
          <a:xfrm flipH="false" flipV="false" rot="0">
            <a:off x="5040168" y="476346"/>
            <a:ext cx="2383427" cy="1906260"/>
          </a:xfrm>
          <a:custGeom>
            <a:avLst/>
            <a:gdLst/>
            <a:ahLst/>
            <a:cxnLst/>
            <a:rect r="r" b="b" t="t" l="l"/>
            <a:pathLst>
              <a:path h="1906260" w="2383427">
                <a:moveTo>
                  <a:pt x="0" y="0"/>
                </a:moveTo>
                <a:lnTo>
                  <a:pt x="2383427" y="0"/>
                </a:lnTo>
                <a:lnTo>
                  <a:pt x="2383427" y="1906259"/>
                </a:lnTo>
                <a:lnTo>
                  <a:pt x="0" y="19062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flipV="true">
            <a:off x="7806372" y="1962475"/>
            <a:ext cx="3869977" cy="39904"/>
          </a:xfrm>
          <a:prstGeom prst="line">
            <a:avLst/>
          </a:prstGeom>
          <a:ln cap="flat" w="38100">
            <a:solidFill>
              <a:srgbClr val="000000"/>
            </a:solidFill>
            <a:prstDash val="solid"/>
            <a:headEnd type="none" len="sm" w="sm"/>
            <a:tailEnd type="none" len="sm" w="sm"/>
          </a:ln>
        </p:spPr>
      </p:sp>
      <p:grpSp>
        <p:nvGrpSpPr>
          <p:cNvPr name="Group 5" id="5"/>
          <p:cNvGrpSpPr/>
          <p:nvPr/>
        </p:nvGrpSpPr>
        <p:grpSpPr>
          <a:xfrm rot="0">
            <a:off x="5292338" y="8443825"/>
            <a:ext cx="8934886" cy="1307947"/>
            <a:chOff x="0" y="0"/>
            <a:chExt cx="2353221" cy="344480"/>
          </a:xfrm>
        </p:grpSpPr>
        <p:sp>
          <p:nvSpPr>
            <p:cNvPr name="Freeform 6" id="6"/>
            <p:cNvSpPr/>
            <p:nvPr/>
          </p:nvSpPr>
          <p:spPr>
            <a:xfrm flipH="false" flipV="false" rot="0">
              <a:off x="0" y="0"/>
              <a:ext cx="2353221" cy="344480"/>
            </a:xfrm>
            <a:custGeom>
              <a:avLst/>
              <a:gdLst/>
              <a:ahLst/>
              <a:cxnLst/>
              <a:rect r="r" b="b" t="t" l="l"/>
              <a:pathLst>
                <a:path h="344480" w="2353221">
                  <a:moveTo>
                    <a:pt x="44191" y="0"/>
                  </a:moveTo>
                  <a:lnTo>
                    <a:pt x="2309030" y="0"/>
                  </a:lnTo>
                  <a:cubicBezTo>
                    <a:pt x="2333436" y="0"/>
                    <a:pt x="2353221" y="19785"/>
                    <a:pt x="2353221" y="44191"/>
                  </a:cubicBezTo>
                  <a:lnTo>
                    <a:pt x="2353221" y="300289"/>
                  </a:lnTo>
                  <a:cubicBezTo>
                    <a:pt x="2353221" y="324695"/>
                    <a:pt x="2333436" y="344480"/>
                    <a:pt x="2309030" y="344480"/>
                  </a:cubicBezTo>
                  <a:lnTo>
                    <a:pt x="44191" y="344480"/>
                  </a:lnTo>
                  <a:cubicBezTo>
                    <a:pt x="19785" y="344480"/>
                    <a:pt x="0" y="324695"/>
                    <a:pt x="0" y="300289"/>
                  </a:cubicBezTo>
                  <a:lnTo>
                    <a:pt x="0" y="44191"/>
                  </a:lnTo>
                  <a:cubicBezTo>
                    <a:pt x="0" y="19785"/>
                    <a:pt x="19785" y="0"/>
                    <a:pt x="44191" y="0"/>
                  </a:cubicBezTo>
                  <a:close/>
                </a:path>
              </a:pathLst>
            </a:custGeom>
            <a:solidFill>
              <a:srgbClr val="593C8F"/>
            </a:solidFill>
          </p:spPr>
        </p:sp>
        <p:sp>
          <p:nvSpPr>
            <p:cNvPr name="TextBox 7" id="7"/>
            <p:cNvSpPr txBox="true"/>
            <p:nvPr/>
          </p:nvSpPr>
          <p:spPr>
            <a:xfrm>
              <a:off x="0" y="-47625"/>
              <a:ext cx="2353221" cy="392105"/>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44803" y="2912133"/>
            <a:ext cx="12102648" cy="4737052"/>
          </a:xfrm>
          <a:custGeom>
            <a:avLst/>
            <a:gdLst/>
            <a:ahLst/>
            <a:cxnLst/>
            <a:rect r="r" b="b" t="t" l="l"/>
            <a:pathLst>
              <a:path h="4737052" w="12102648">
                <a:moveTo>
                  <a:pt x="0" y="0"/>
                </a:moveTo>
                <a:lnTo>
                  <a:pt x="12102649" y="0"/>
                </a:lnTo>
                <a:lnTo>
                  <a:pt x="12102649" y="4737052"/>
                </a:lnTo>
                <a:lnTo>
                  <a:pt x="0" y="4737052"/>
                </a:lnTo>
                <a:lnTo>
                  <a:pt x="0" y="0"/>
                </a:lnTo>
                <a:close/>
              </a:path>
            </a:pathLst>
          </a:custGeom>
          <a:blipFill>
            <a:blip r:embed="rId5"/>
            <a:stretch>
              <a:fillRect l="0" t="0" r="0" b="0"/>
            </a:stretch>
          </a:blipFill>
        </p:spPr>
      </p:sp>
      <p:sp>
        <p:nvSpPr>
          <p:cNvPr name="Freeform 9" id="9"/>
          <p:cNvSpPr/>
          <p:nvPr/>
        </p:nvSpPr>
        <p:spPr>
          <a:xfrm flipH="false" flipV="false" rot="0">
            <a:off x="11798520" y="2773182"/>
            <a:ext cx="12530617" cy="5139511"/>
          </a:xfrm>
          <a:custGeom>
            <a:avLst/>
            <a:gdLst/>
            <a:ahLst/>
            <a:cxnLst/>
            <a:rect r="r" b="b" t="t" l="l"/>
            <a:pathLst>
              <a:path h="5139511" w="12530617">
                <a:moveTo>
                  <a:pt x="0" y="0"/>
                </a:moveTo>
                <a:lnTo>
                  <a:pt x="12530617" y="0"/>
                </a:lnTo>
                <a:lnTo>
                  <a:pt x="12530617" y="5139511"/>
                </a:lnTo>
                <a:lnTo>
                  <a:pt x="0" y="5139511"/>
                </a:lnTo>
                <a:lnTo>
                  <a:pt x="0" y="0"/>
                </a:lnTo>
                <a:close/>
              </a:path>
            </a:pathLst>
          </a:custGeom>
          <a:blipFill>
            <a:blip r:embed="rId6"/>
            <a:stretch>
              <a:fillRect l="0" t="0" r="0" b="0"/>
            </a:stretch>
          </a:blipFill>
        </p:spPr>
      </p:sp>
      <p:sp>
        <p:nvSpPr>
          <p:cNvPr name="TextBox 10" id="10"/>
          <p:cNvSpPr txBox="true"/>
          <p:nvPr/>
        </p:nvSpPr>
        <p:spPr>
          <a:xfrm rot="0">
            <a:off x="6748318" y="1150724"/>
            <a:ext cx="6022926" cy="811751"/>
          </a:xfrm>
          <a:prstGeom prst="rect">
            <a:avLst/>
          </a:prstGeom>
        </p:spPr>
        <p:txBody>
          <a:bodyPr anchor="t" rtlCol="false" tIns="0" lIns="0" bIns="0" rIns="0">
            <a:spAutoFit/>
          </a:bodyPr>
          <a:lstStyle/>
          <a:p>
            <a:pPr algn="ctr">
              <a:lnSpc>
                <a:spcPts val="6693"/>
              </a:lnSpc>
              <a:spcBef>
                <a:spcPct val="0"/>
              </a:spcBef>
            </a:pPr>
            <a:r>
              <a:rPr lang="en-US" sz="4780">
                <a:solidFill>
                  <a:srgbClr val="593C8F"/>
                </a:solidFill>
                <a:latin typeface="League Spartan"/>
              </a:rPr>
              <a:t>RESULTS</a:t>
            </a:r>
          </a:p>
        </p:txBody>
      </p:sp>
      <p:sp>
        <p:nvSpPr>
          <p:cNvPr name="TextBox 11" id="11"/>
          <p:cNvSpPr txBox="true"/>
          <p:nvPr/>
        </p:nvSpPr>
        <p:spPr>
          <a:xfrm rot="0">
            <a:off x="6231882" y="8722318"/>
            <a:ext cx="6802092" cy="811751"/>
          </a:xfrm>
          <a:prstGeom prst="rect">
            <a:avLst/>
          </a:prstGeom>
        </p:spPr>
        <p:txBody>
          <a:bodyPr anchor="t" rtlCol="false" tIns="0" lIns="0" bIns="0" rIns="0">
            <a:spAutoFit/>
          </a:bodyPr>
          <a:lstStyle/>
          <a:p>
            <a:pPr algn="ctr">
              <a:lnSpc>
                <a:spcPts val="6693"/>
              </a:lnSpc>
              <a:spcBef>
                <a:spcPct val="0"/>
              </a:spcBef>
            </a:pPr>
            <a:r>
              <a:rPr lang="en-US" sz="4780">
                <a:solidFill>
                  <a:srgbClr val="FFFFFF"/>
                </a:solidFill>
                <a:latin typeface="League Spartan"/>
              </a:rPr>
              <a:t>LINEAR REGRESSION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Freeform 3" id="3"/>
          <p:cNvSpPr/>
          <p:nvPr/>
        </p:nvSpPr>
        <p:spPr>
          <a:xfrm flipH="false" flipV="false" rot="0">
            <a:off x="5040168" y="476346"/>
            <a:ext cx="2383427" cy="1906260"/>
          </a:xfrm>
          <a:custGeom>
            <a:avLst/>
            <a:gdLst/>
            <a:ahLst/>
            <a:cxnLst/>
            <a:rect r="r" b="b" t="t" l="l"/>
            <a:pathLst>
              <a:path h="1906260" w="2383427">
                <a:moveTo>
                  <a:pt x="0" y="0"/>
                </a:moveTo>
                <a:lnTo>
                  <a:pt x="2383427" y="0"/>
                </a:lnTo>
                <a:lnTo>
                  <a:pt x="2383427" y="1906259"/>
                </a:lnTo>
                <a:lnTo>
                  <a:pt x="0" y="19062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flipV="true">
            <a:off x="7806372" y="1962475"/>
            <a:ext cx="3869977" cy="39904"/>
          </a:xfrm>
          <a:prstGeom prst="line">
            <a:avLst/>
          </a:prstGeom>
          <a:ln cap="flat" w="38100">
            <a:solidFill>
              <a:srgbClr val="000000"/>
            </a:solidFill>
            <a:prstDash val="solid"/>
            <a:headEnd type="none" len="sm" w="sm"/>
            <a:tailEnd type="none" len="sm" w="sm"/>
          </a:ln>
        </p:spPr>
      </p:sp>
      <p:grpSp>
        <p:nvGrpSpPr>
          <p:cNvPr name="Group 5" id="5"/>
          <p:cNvGrpSpPr/>
          <p:nvPr/>
        </p:nvGrpSpPr>
        <p:grpSpPr>
          <a:xfrm rot="0">
            <a:off x="5292338" y="8443825"/>
            <a:ext cx="8934886" cy="1307947"/>
            <a:chOff x="0" y="0"/>
            <a:chExt cx="2353221" cy="344480"/>
          </a:xfrm>
        </p:grpSpPr>
        <p:sp>
          <p:nvSpPr>
            <p:cNvPr name="Freeform 6" id="6"/>
            <p:cNvSpPr/>
            <p:nvPr/>
          </p:nvSpPr>
          <p:spPr>
            <a:xfrm flipH="false" flipV="false" rot="0">
              <a:off x="0" y="0"/>
              <a:ext cx="2353221" cy="344480"/>
            </a:xfrm>
            <a:custGeom>
              <a:avLst/>
              <a:gdLst/>
              <a:ahLst/>
              <a:cxnLst/>
              <a:rect r="r" b="b" t="t" l="l"/>
              <a:pathLst>
                <a:path h="344480" w="2353221">
                  <a:moveTo>
                    <a:pt x="44191" y="0"/>
                  </a:moveTo>
                  <a:lnTo>
                    <a:pt x="2309030" y="0"/>
                  </a:lnTo>
                  <a:cubicBezTo>
                    <a:pt x="2333436" y="0"/>
                    <a:pt x="2353221" y="19785"/>
                    <a:pt x="2353221" y="44191"/>
                  </a:cubicBezTo>
                  <a:lnTo>
                    <a:pt x="2353221" y="300289"/>
                  </a:lnTo>
                  <a:cubicBezTo>
                    <a:pt x="2353221" y="324695"/>
                    <a:pt x="2333436" y="344480"/>
                    <a:pt x="2309030" y="344480"/>
                  </a:cubicBezTo>
                  <a:lnTo>
                    <a:pt x="44191" y="344480"/>
                  </a:lnTo>
                  <a:cubicBezTo>
                    <a:pt x="19785" y="344480"/>
                    <a:pt x="0" y="324695"/>
                    <a:pt x="0" y="300289"/>
                  </a:cubicBezTo>
                  <a:lnTo>
                    <a:pt x="0" y="44191"/>
                  </a:lnTo>
                  <a:cubicBezTo>
                    <a:pt x="0" y="19785"/>
                    <a:pt x="19785" y="0"/>
                    <a:pt x="44191" y="0"/>
                  </a:cubicBezTo>
                  <a:close/>
                </a:path>
              </a:pathLst>
            </a:custGeom>
            <a:solidFill>
              <a:srgbClr val="593C8F"/>
            </a:solidFill>
          </p:spPr>
        </p:sp>
        <p:sp>
          <p:nvSpPr>
            <p:cNvPr name="TextBox 7" id="7"/>
            <p:cNvSpPr txBox="true"/>
            <p:nvPr/>
          </p:nvSpPr>
          <p:spPr>
            <a:xfrm>
              <a:off x="0" y="-47625"/>
              <a:ext cx="2353221" cy="392105"/>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1676349" y="2519902"/>
            <a:ext cx="12530617" cy="5247196"/>
          </a:xfrm>
          <a:custGeom>
            <a:avLst/>
            <a:gdLst/>
            <a:ahLst/>
            <a:cxnLst/>
            <a:rect r="r" b="b" t="t" l="l"/>
            <a:pathLst>
              <a:path h="5247196" w="12530617">
                <a:moveTo>
                  <a:pt x="0" y="0"/>
                </a:moveTo>
                <a:lnTo>
                  <a:pt x="12530617" y="0"/>
                </a:lnTo>
                <a:lnTo>
                  <a:pt x="12530617" y="5247196"/>
                </a:lnTo>
                <a:lnTo>
                  <a:pt x="0" y="5247196"/>
                </a:lnTo>
                <a:lnTo>
                  <a:pt x="0" y="0"/>
                </a:lnTo>
                <a:close/>
              </a:path>
            </a:pathLst>
          </a:custGeom>
          <a:blipFill>
            <a:blip r:embed="rId5"/>
            <a:stretch>
              <a:fillRect l="0" t="0" r="0" b="0"/>
            </a:stretch>
          </a:blipFill>
        </p:spPr>
      </p:sp>
      <p:sp>
        <p:nvSpPr>
          <p:cNvPr name="Freeform 9" id="9"/>
          <p:cNvSpPr/>
          <p:nvPr/>
        </p:nvSpPr>
        <p:spPr>
          <a:xfrm flipH="false" flipV="false" rot="0">
            <a:off x="-278552" y="2691219"/>
            <a:ext cx="12530617" cy="4904562"/>
          </a:xfrm>
          <a:custGeom>
            <a:avLst/>
            <a:gdLst/>
            <a:ahLst/>
            <a:cxnLst/>
            <a:rect r="r" b="b" t="t" l="l"/>
            <a:pathLst>
              <a:path h="4904562" w="12530617">
                <a:moveTo>
                  <a:pt x="0" y="0"/>
                </a:moveTo>
                <a:lnTo>
                  <a:pt x="12530616" y="0"/>
                </a:lnTo>
                <a:lnTo>
                  <a:pt x="12530616" y="4904562"/>
                </a:lnTo>
                <a:lnTo>
                  <a:pt x="0" y="4904562"/>
                </a:lnTo>
                <a:lnTo>
                  <a:pt x="0" y="0"/>
                </a:lnTo>
                <a:close/>
              </a:path>
            </a:pathLst>
          </a:custGeom>
          <a:blipFill>
            <a:blip r:embed="rId6"/>
            <a:stretch>
              <a:fillRect l="0" t="0" r="0" b="0"/>
            </a:stretch>
          </a:blipFill>
        </p:spPr>
      </p:sp>
      <p:sp>
        <p:nvSpPr>
          <p:cNvPr name="TextBox 10" id="10"/>
          <p:cNvSpPr txBox="true"/>
          <p:nvPr/>
        </p:nvSpPr>
        <p:spPr>
          <a:xfrm rot="0">
            <a:off x="6748318" y="1150724"/>
            <a:ext cx="6022926" cy="811751"/>
          </a:xfrm>
          <a:prstGeom prst="rect">
            <a:avLst/>
          </a:prstGeom>
        </p:spPr>
        <p:txBody>
          <a:bodyPr anchor="t" rtlCol="false" tIns="0" lIns="0" bIns="0" rIns="0">
            <a:spAutoFit/>
          </a:bodyPr>
          <a:lstStyle/>
          <a:p>
            <a:pPr algn="ctr">
              <a:lnSpc>
                <a:spcPts val="6693"/>
              </a:lnSpc>
              <a:spcBef>
                <a:spcPct val="0"/>
              </a:spcBef>
            </a:pPr>
            <a:r>
              <a:rPr lang="en-US" sz="4780">
                <a:solidFill>
                  <a:srgbClr val="593C8F"/>
                </a:solidFill>
                <a:latin typeface="League Spartan"/>
              </a:rPr>
              <a:t>RESULTS</a:t>
            </a:r>
          </a:p>
        </p:txBody>
      </p:sp>
      <p:sp>
        <p:nvSpPr>
          <p:cNvPr name="TextBox 11" id="11"/>
          <p:cNvSpPr txBox="true"/>
          <p:nvPr/>
        </p:nvSpPr>
        <p:spPr>
          <a:xfrm rot="0">
            <a:off x="6511135" y="8649060"/>
            <a:ext cx="6022926" cy="811751"/>
          </a:xfrm>
          <a:prstGeom prst="rect">
            <a:avLst/>
          </a:prstGeom>
        </p:spPr>
        <p:txBody>
          <a:bodyPr anchor="t" rtlCol="false" tIns="0" lIns="0" bIns="0" rIns="0">
            <a:spAutoFit/>
          </a:bodyPr>
          <a:lstStyle/>
          <a:p>
            <a:pPr algn="ctr">
              <a:lnSpc>
                <a:spcPts val="6693"/>
              </a:lnSpc>
              <a:spcBef>
                <a:spcPct val="0"/>
              </a:spcBef>
            </a:pPr>
            <a:r>
              <a:rPr lang="en-US" sz="4780">
                <a:solidFill>
                  <a:srgbClr val="FFFFFF"/>
                </a:solidFill>
                <a:latin typeface="League Spartan"/>
              </a:rPr>
              <a:t>KNN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TextBox 3" id="3"/>
          <p:cNvSpPr txBox="true"/>
          <p:nvPr/>
        </p:nvSpPr>
        <p:spPr>
          <a:xfrm rot="0">
            <a:off x="12231154" y="4988392"/>
            <a:ext cx="49574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ACCURACY</a:t>
            </a:r>
          </a:p>
        </p:txBody>
      </p:sp>
      <p:sp>
        <p:nvSpPr>
          <p:cNvPr name="AutoShape 4" id="4"/>
          <p:cNvSpPr/>
          <p:nvPr/>
        </p:nvSpPr>
        <p:spPr>
          <a:xfrm flipV="true">
            <a:off x="12232226" y="5726630"/>
            <a:ext cx="3774244" cy="19050"/>
          </a:xfrm>
          <a:prstGeom prst="line">
            <a:avLst/>
          </a:prstGeom>
          <a:ln cap="flat" w="38100">
            <a:solidFill>
              <a:srgbClr val="000000"/>
            </a:solidFill>
            <a:prstDash val="solid"/>
            <a:headEnd type="none" len="sm" w="sm"/>
            <a:tailEnd type="none" len="sm" w="sm"/>
          </a:ln>
        </p:spPr>
      </p:sp>
      <p:grpSp>
        <p:nvGrpSpPr>
          <p:cNvPr name="Group 5" id="5"/>
          <p:cNvGrpSpPr/>
          <p:nvPr/>
        </p:nvGrpSpPr>
        <p:grpSpPr>
          <a:xfrm rot="0">
            <a:off x="11397716" y="2571750"/>
            <a:ext cx="290233" cy="5143500"/>
            <a:chOff x="0" y="0"/>
            <a:chExt cx="76440" cy="1354667"/>
          </a:xfrm>
        </p:grpSpPr>
        <p:sp>
          <p:nvSpPr>
            <p:cNvPr name="Freeform 6" id="6"/>
            <p:cNvSpPr/>
            <p:nvPr/>
          </p:nvSpPr>
          <p:spPr>
            <a:xfrm flipH="false" flipV="false" rot="0">
              <a:off x="0" y="0"/>
              <a:ext cx="76440" cy="1354667"/>
            </a:xfrm>
            <a:custGeom>
              <a:avLst/>
              <a:gdLst/>
              <a:ahLst/>
              <a:cxnLst/>
              <a:rect r="r" b="b" t="t" l="l"/>
              <a:pathLst>
                <a:path h="1354667" w="76440">
                  <a:moveTo>
                    <a:pt x="0" y="0"/>
                  </a:moveTo>
                  <a:lnTo>
                    <a:pt x="76440" y="0"/>
                  </a:lnTo>
                  <a:lnTo>
                    <a:pt x="76440" y="1354667"/>
                  </a:lnTo>
                  <a:lnTo>
                    <a:pt x="0" y="1354667"/>
                  </a:lnTo>
                  <a:close/>
                </a:path>
              </a:pathLst>
            </a:custGeom>
            <a:solidFill>
              <a:srgbClr val="593C8F"/>
            </a:solidFill>
          </p:spPr>
        </p:sp>
        <p:sp>
          <p:nvSpPr>
            <p:cNvPr name="TextBox 7" id="7"/>
            <p:cNvSpPr txBox="true"/>
            <p:nvPr/>
          </p:nvSpPr>
          <p:spPr>
            <a:xfrm>
              <a:off x="0" y="-47625"/>
              <a:ext cx="76440" cy="1402292"/>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457808" y="1087353"/>
            <a:ext cx="8678523" cy="6869836"/>
          </a:xfrm>
          <a:custGeom>
            <a:avLst/>
            <a:gdLst/>
            <a:ahLst/>
            <a:cxnLst/>
            <a:rect r="r" b="b" t="t" l="l"/>
            <a:pathLst>
              <a:path h="6869836" w="8678523">
                <a:moveTo>
                  <a:pt x="0" y="0"/>
                </a:moveTo>
                <a:lnTo>
                  <a:pt x="8678523" y="0"/>
                </a:lnTo>
                <a:lnTo>
                  <a:pt x="8678523" y="6869836"/>
                </a:lnTo>
                <a:lnTo>
                  <a:pt x="0" y="6869836"/>
                </a:lnTo>
                <a:lnTo>
                  <a:pt x="0" y="0"/>
                </a:lnTo>
                <a:close/>
              </a:path>
            </a:pathLst>
          </a:custGeom>
          <a:blipFill>
            <a:blip r:embed="rId3"/>
            <a:stretch>
              <a:fillRect l="0" t="0" r="0" b="0"/>
            </a:stretch>
          </a:blipFill>
        </p:spPr>
      </p:sp>
      <p:sp>
        <p:nvSpPr>
          <p:cNvPr name="TextBox 9" id="9"/>
          <p:cNvSpPr txBox="true"/>
          <p:nvPr/>
        </p:nvSpPr>
        <p:spPr>
          <a:xfrm rot="0">
            <a:off x="12231154" y="4446071"/>
            <a:ext cx="3255770" cy="605682"/>
          </a:xfrm>
          <a:prstGeom prst="rect">
            <a:avLst/>
          </a:prstGeom>
        </p:spPr>
        <p:txBody>
          <a:bodyPr anchor="t" rtlCol="false" tIns="0" lIns="0" bIns="0" rIns="0">
            <a:spAutoFit/>
          </a:bodyPr>
          <a:lstStyle/>
          <a:p>
            <a:pPr>
              <a:lnSpc>
                <a:spcPts val="4940"/>
              </a:lnSpc>
              <a:spcBef>
                <a:spcPct val="0"/>
              </a:spcBef>
            </a:pPr>
            <a:r>
              <a:rPr lang="en-US" sz="3529">
                <a:solidFill>
                  <a:srgbClr val="000000"/>
                </a:solidFill>
                <a:latin typeface="Lato Bold"/>
              </a:rPr>
              <a:t>OVERALL</a:t>
            </a:r>
          </a:p>
        </p:txBody>
      </p:sp>
      <p:sp>
        <p:nvSpPr>
          <p:cNvPr name="TextBox 10" id="10"/>
          <p:cNvSpPr txBox="true"/>
          <p:nvPr/>
        </p:nvSpPr>
        <p:spPr>
          <a:xfrm rot="0">
            <a:off x="4250293" y="8335045"/>
            <a:ext cx="9787414" cy="914707"/>
          </a:xfrm>
          <a:prstGeom prst="rect">
            <a:avLst/>
          </a:prstGeom>
        </p:spPr>
        <p:txBody>
          <a:bodyPr anchor="t" rtlCol="false" tIns="0" lIns="0" bIns="0" rIns="0">
            <a:spAutoFit/>
          </a:bodyPr>
          <a:lstStyle/>
          <a:p>
            <a:pPr algn="ctr">
              <a:lnSpc>
                <a:spcPts val="3658"/>
              </a:lnSpc>
            </a:pPr>
            <a:r>
              <a:rPr lang="en-US" sz="2612">
                <a:solidFill>
                  <a:srgbClr val="593C8F"/>
                </a:solidFill>
                <a:latin typeface="Archivo Black"/>
              </a:rPr>
              <a:t>Our results demonstrated that the SVM-based model </a:t>
            </a:r>
          </a:p>
          <a:p>
            <a:pPr algn="ctr">
              <a:lnSpc>
                <a:spcPts val="3658"/>
              </a:lnSpc>
              <a:spcBef>
                <a:spcPct val="0"/>
              </a:spcBef>
            </a:pPr>
            <a:r>
              <a:rPr lang="en-US" sz="2612">
                <a:solidFill>
                  <a:srgbClr val="593C8F"/>
                </a:solidFill>
                <a:latin typeface="Archivo Black"/>
              </a:rPr>
              <a:t>shows a better performance than all the other model</a:t>
            </a:r>
            <a:r>
              <a:rPr lang="en-US" sz="2612">
                <a:solidFill>
                  <a:srgbClr val="000000"/>
                </a:solidFill>
                <a:latin typeface="Archivo Black"/>
              </a:rPr>
              <a:t>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4000"/>
            </a:blip>
            <a:stretch>
              <a:fillRect l="0" t="-18518" r="0" b="0"/>
            </a:stretch>
          </a:blipFill>
        </p:spPr>
      </p:sp>
      <p:grpSp>
        <p:nvGrpSpPr>
          <p:cNvPr name="Group 3" id="3"/>
          <p:cNvGrpSpPr/>
          <p:nvPr/>
        </p:nvGrpSpPr>
        <p:grpSpPr>
          <a:xfrm rot="0">
            <a:off x="0" y="5143500"/>
            <a:ext cx="18288000" cy="5143500"/>
            <a:chOff x="0" y="0"/>
            <a:chExt cx="4816593" cy="1354667"/>
          </a:xfrm>
        </p:grpSpPr>
        <p:sp>
          <p:nvSpPr>
            <p:cNvPr name="Freeform 4" id="4"/>
            <p:cNvSpPr/>
            <p:nvPr/>
          </p:nvSpPr>
          <p:spPr>
            <a:xfrm flipH="false" flipV="false" rot="0">
              <a:off x="0" y="0"/>
              <a:ext cx="4816592" cy="1354667"/>
            </a:xfrm>
            <a:custGeom>
              <a:avLst/>
              <a:gdLst/>
              <a:ahLst/>
              <a:cxnLst/>
              <a:rect r="r" b="b" t="t" l="l"/>
              <a:pathLst>
                <a:path h="1354667" w="4816592">
                  <a:moveTo>
                    <a:pt x="0" y="0"/>
                  </a:moveTo>
                  <a:lnTo>
                    <a:pt x="4816592" y="0"/>
                  </a:lnTo>
                  <a:lnTo>
                    <a:pt x="4816592" y="1354667"/>
                  </a:lnTo>
                  <a:lnTo>
                    <a:pt x="0" y="1354667"/>
                  </a:lnTo>
                  <a:close/>
                </a:path>
              </a:pathLst>
            </a:custGeom>
            <a:solidFill>
              <a:srgbClr val="FFFFFF">
                <a:alpha val="90980"/>
              </a:srgbClr>
            </a:solidFill>
          </p:spPr>
        </p:sp>
        <p:sp>
          <p:nvSpPr>
            <p:cNvPr name="TextBox 5" id="5"/>
            <p:cNvSpPr txBox="true"/>
            <p:nvPr/>
          </p:nvSpPr>
          <p:spPr>
            <a:xfrm>
              <a:off x="0" y="-47625"/>
              <a:ext cx="4816593" cy="1402292"/>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4072171" y="5641711"/>
            <a:ext cx="10143658" cy="1375155"/>
          </a:xfrm>
          <a:prstGeom prst="rect">
            <a:avLst/>
          </a:prstGeom>
        </p:spPr>
        <p:txBody>
          <a:bodyPr anchor="t" rtlCol="false" tIns="0" lIns="0" bIns="0" rIns="0">
            <a:spAutoFit/>
          </a:bodyPr>
          <a:lstStyle/>
          <a:p>
            <a:pPr algn="ctr">
              <a:lnSpc>
                <a:spcPts val="11272"/>
              </a:lnSpc>
              <a:spcBef>
                <a:spcPct val="0"/>
              </a:spcBef>
            </a:pPr>
            <a:r>
              <a:rPr lang="en-US" sz="8051">
                <a:solidFill>
                  <a:srgbClr val="593C8F"/>
                </a:solidFill>
                <a:latin typeface="League Spartan"/>
              </a:rPr>
              <a:t>THANK YOU</a:t>
            </a:r>
          </a:p>
        </p:txBody>
      </p:sp>
      <p:sp>
        <p:nvSpPr>
          <p:cNvPr name="AutoShape 7" id="7"/>
          <p:cNvSpPr/>
          <p:nvPr/>
        </p:nvSpPr>
        <p:spPr>
          <a:xfrm>
            <a:off x="5897880" y="6921616"/>
            <a:ext cx="6492240" cy="0"/>
          </a:xfrm>
          <a:prstGeom prst="line">
            <a:avLst/>
          </a:prstGeom>
          <a:ln cap="flat" w="38100">
            <a:solidFill>
              <a:srgbClr val="000000"/>
            </a:solidFill>
            <a:prstDash val="solid"/>
            <a:headEnd type="none" len="sm" w="sm"/>
            <a:tailEnd type="none" len="sm" w="sm"/>
          </a:ln>
        </p:spPr>
      </p:sp>
      <p:sp>
        <p:nvSpPr>
          <p:cNvPr name="Freeform 8" id="8"/>
          <p:cNvSpPr/>
          <p:nvPr/>
        </p:nvSpPr>
        <p:spPr>
          <a:xfrm flipH="false" flipV="false" rot="0">
            <a:off x="5573271" y="8777858"/>
            <a:ext cx="960884" cy="960884"/>
          </a:xfrm>
          <a:custGeom>
            <a:avLst/>
            <a:gdLst/>
            <a:ahLst/>
            <a:cxnLst/>
            <a:rect r="r" b="b" t="t" l="l"/>
            <a:pathLst>
              <a:path h="960884" w="960884">
                <a:moveTo>
                  <a:pt x="0" y="0"/>
                </a:moveTo>
                <a:lnTo>
                  <a:pt x="960884" y="0"/>
                </a:lnTo>
                <a:lnTo>
                  <a:pt x="960884" y="960884"/>
                </a:lnTo>
                <a:lnTo>
                  <a:pt x="0" y="9608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7071668" y="8739403"/>
            <a:ext cx="5858742" cy="518897"/>
          </a:xfrm>
          <a:prstGeom prst="rect">
            <a:avLst/>
          </a:prstGeom>
        </p:spPr>
        <p:txBody>
          <a:bodyPr anchor="t" rtlCol="false" tIns="0" lIns="0" bIns="0" rIns="0">
            <a:spAutoFit/>
          </a:bodyPr>
          <a:lstStyle/>
          <a:p>
            <a:pPr>
              <a:lnSpc>
                <a:spcPts val="4310"/>
              </a:lnSpc>
            </a:pPr>
            <a:r>
              <a:rPr lang="en-US" sz="3078">
                <a:solidFill>
                  <a:srgbClr val="000000"/>
                </a:solidFill>
                <a:latin typeface="Canva Sans"/>
              </a:rPr>
              <a:t>112101010@smail.iitpkd.ac.in</a:t>
            </a:r>
          </a:p>
          <a:p>
            <a:pPr algn="l" marL="0" indent="0" lvl="0">
              <a:lnSpc>
                <a:spcPts val="4310"/>
              </a:lnSpc>
              <a:spcBef>
                <a:spcPct val="0"/>
              </a:spcBef>
            </a:pPr>
            <a:r>
              <a:rPr lang="en-US" sz="3078">
                <a:solidFill>
                  <a:srgbClr val="000000"/>
                </a:solidFill>
                <a:latin typeface="Canva Sans"/>
              </a:rPr>
              <a:t>112101012@smail.iitpkd.ac.in</a:t>
            </a:r>
          </a:p>
        </p:txBody>
      </p:sp>
      <p:sp>
        <p:nvSpPr>
          <p:cNvPr name="TextBox 10" id="10"/>
          <p:cNvSpPr txBox="true"/>
          <p:nvPr/>
        </p:nvSpPr>
        <p:spPr>
          <a:xfrm rot="0">
            <a:off x="5977296" y="7256644"/>
            <a:ext cx="6412824" cy="458606"/>
          </a:xfrm>
          <a:prstGeom prst="rect">
            <a:avLst/>
          </a:prstGeom>
        </p:spPr>
        <p:txBody>
          <a:bodyPr anchor="t" rtlCol="false" tIns="0" lIns="0" bIns="0" rIns="0">
            <a:spAutoFit/>
          </a:bodyPr>
          <a:lstStyle/>
          <a:p>
            <a:pPr algn="l" marL="0" indent="0" lvl="0">
              <a:lnSpc>
                <a:spcPts val="3836"/>
              </a:lnSpc>
              <a:spcBef>
                <a:spcPct val="0"/>
              </a:spcBef>
            </a:pPr>
            <a:r>
              <a:rPr lang="en-US" sz="2740">
                <a:solidFill>
                  <a:srgbClr val="000000"/>
                </a:solidFill>
                <a:latin typeface="Canva Sans"/>
              </a:rPr>
              <a:t>Chapati Anusha, Chitturi Laasya Priya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grpSp>
        <p:nvGrpSpPr>
          <p:cNvPr name="Group 3" id="3"/>
          <p:cNvGrpSpPr/>
          <p:nvPr/>
        </p:nvGrpSpPr>
        <p:grpSpPr>
          <a:xfrm rot="0">
            <a:off x="15201900" y="0"/>
            <a:ext cx="3086100" cy="10287000"/>
            <a:chOff x="0" y="0"/>
            <a:chExt cx="812800" cy="2709333"/>
          </a:xfrm>
        </p:grpSpPr>
        <p:sp>
          <p:nvSpPr>
            <p:cNvPr name="Freeform 4" id="4"/>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5" id="5"/>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2711240" y="-120968"/>
            <a:ext cx="2466847" cy="10528935"/>
            <a:chOff x="0" y="0"/>
            <a:chExt cx="786130" cy="3355340"/>
          </a:xfrm>
        </p:grpSpPr>
        <p:sp>
          <p:nvSpPr>
            <p:cNvPr name="Freeform 7" id="7"/>
            <p:cNvSpPr/>
            <p:nvPr/>
          </p:nvSpPr>
          <p:spPr>
            <a:xfrm flipH="false" flipV="false" rot="0">
              <a:off x="0" y="0"/>
              <a:ext cx="786130" cy="3355340"/>
            </a:xfrm>
            <a:custGeom>
              <a:avLst/>
              <a:gdLst/>
              <a:ahLst/>
              <a:cxnLst/>
              <a:rect r="r" b="b" t="t" l="l"/>
              <a:pathLst>
                <a:path h="3355340" w="786130">
                  <a:moveTo>
                    <a:pt x="0" y="0"/>
                  </a:moveTo>
                  <a:lnTo>
                    <a:pt x="786130" y="0"/>
                  </a:lnTo>
                  <a:lnTo>
                    <a:pt x="786130" y="3355340"/>
                  </a:lnTo>
                  <a:lnTo>
                    <a:pt x="0" y="3355340"/>
                  </a:lnTo>
                  <a:close/>
                </a:path>
              </a:pathLst>
            </a:custGeom>
            <a:blipFill>
              <a:blip r:embed="rId3"/>
              <a:stretch>
                <a:fillRect l="-270013" t="0" r="-270013" b="0"/>
              </a:stretch>
            </a:blipFill>
          </p:spPr>
        </p:sp>
      </p:grpSp>
      <p:grpSp>
        <p:nvGrpSpPr>
          <p:cNvPr name="Group 8" id="8"/>
          <p:cNvGrpSpPr/>
          <p:nvPr/>
        </p:nvGrpSpPr>
        <p:grpSpPr>
          <a:xfrm rot="0">
            <a:off x="10220580" y="-120968"/>
            <a:ext cx="2466847" cy="10528935"/>
            <a:chOff x="0" y="0"/>
            <a:chExt cx="786130" cy="3355340"/>
          </a:xfrm>
        </p:grpSpPr>
        <p:sp>
          <p:nvSpPr>
            <p:cNvPr name="Freeform 9" id="9"/>
            <p:cNvSpPr/>
            <p:nvPr/>
          </p:nvSpPr>
          <p:spPr>
            <a:xfrm flipH="false" flipV="false" rot="0">
              <a:off x="0" y="0"/>
              <a:ext cx="786130" cy="3355340"/>
            </a:xfrm>
            <a:custGeom>
              <a:avLst/>
              <a:gdLst/>
              <a:ahLst/>
              <a:cxnLst/>
              <a:rect r="r" b="b" t="t" l="l"/>
              <a:pathLst>
                <a:path h="3355340" w="786130">
                  <a:moveTo>
                    <a:pt x="0" y="0"/>
                  </a:moveTo>
                  <a:lnTo>
                    <a:pt x="786130" y="0"/>
                  </a:lnTo>
                  <a:lnTo>
                    <a:pt x="786130" y="3355340"/>
                  </a:lnTo>
                  <a:lnTo>
                    <a:pt x="0" y="3355340"/>
                  </a:lnTo>
                  <a:close/>
                </a:path>
              </a:pathLst>
            </a:custGeom>
            <a:blipFill>
              <a:blip r:embed="rId4"/>
              <a:stretch>
                <a:fillRect l="-270113" t="0" r="-270113" b="0"/>
              </a:stretch>
            </a:blipFill>
          </p:spPr>
        </p:sp>
      </p:grpSp>
      <p:grpSp>
        <p:nvGrpSpPr>
          <p:cNvPr name="Group 10" id="10"/>
          <p:cNvGrpSpPr/>
          <p:nvPr/>
        </p:nvGrpSpPr>
        <p:grpSpPr>
          <a:xfrm rot="0">
            <a:off x="7706108" y="-120968"/>
            <a:ext cx="2466847" cy="10528935"/>
            <a:chOff x="0" y="0"/>
            <a:chExt cx="786130" cy="3355340"/>
          </a:xfrm>
        </p:grpSpPr>
        <p:sp>
          <p:nvSpPr>
            <p:cNvPr name="Freeform 11" id="11"/>
            <p:cNvSpPr/>
            <p:nvPr/>
          </p:nvSpPr>
          <p:spPr>
            <a:xfrm flipH="false" flipV="false" rot="0">
              <a:off x="0" y="0"/>
              <a:ext cx="786130" cy="3355340"/>
            </a:xfrm>
            <a:custGeom>
              <a:avLst/>
              <a:gdLst/>
              <a:ahLst/>
              <a:cxnLst/>
              <a:rect r="r" b="b" t="t" l="l"/>
              <a:pathLst>
                <a:path h="3355340" w="786130">
                  <a:moveTo>
                    <a:pt x="0" y="0"/>
                  </a:moveTo>
                  <a:lnTo>
                    <a:pt x="786130" y="0"/>
                  </a:lnTo>
                  <a:lnTo>
                    <a:pt x="786130" y="3355340"/>
                  </a:lnTo>
                  <a:lnTo>
                    <a:pt x="0" y="3355340"/>
                  </a:lnTo>
                  <a:close/>
                </a:path>
              </a:pathLst>
            </a:custGeom>
            <a:blipFill>
              <a:blip r:embed="rId5"/>
              <a:stretch>
                <a:fillRect l="-270113" t="0" r="-270113" b="0"/>
              </a:stretch>
            </a:blipFill>
          </p:spPr>
        </p:sp>
      </p:grpSp>
      <p:sp>
        <p:nvSpPr>
          <p:cNvPr name="TextBox 12" id="12"/>
          <p:cNvSpPr txBox="true"/>
          <p:nvPr/>
        </p:nvSpPr>
        <p:spPr>
          <a:xfrm rot="0">
            <a:off x="1028720" y="1494821"/>
            <a:ext cx="5710804"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ROCK PROPERTIES</a:t>
            </a:r>
          </a:p>
        </p:txBody>
      </p:sp>
      <p:sp>
        <p:nvSpPr>
          <p:cNvPr name="AutoShape 13" id="13"/>
          <p:cNvSpPr/>
          <p:nvPr/>
        </p:nvSpPr>
        <p:spPr>
          <a:xfrm flipH="true">
            <a:off x="1028720" y="2186817"/>
            <a:ext cx="0" cy="0"/>
          </a:xfrm>
          <a:prstGeom prst="line">
            <a:avLst/>
          </a:prstGeom>
          <a:ln cap="flat" w="19050">
            <a:solidFill>
              <a:srgbClr val="000000"/>
            </a:solidFill>
            <a:prstDash val="solid"/>
            <a:headEnd type="none" len="sm" w="sm"/>
            <a:tailEnd type="none" len="sm" w="sm"/>
          </a:ln>
        </p:spPr>
      </p:sp>
      <p:sp>
        <p:nvSpPr>
          <p:cNvPr name="TextBox 14" id="14"/>
          <p:cNvSpPr txBox="true"/>
          <p:nvPr/>
        </p:nvSpPr>
        <p:spPr>
          <a:xfrm rot="0">
            <a:off x="1180049" y="2744571"/>
            <a:ext cx="5953468" cy="6061844"/>
          </a:xfrm>
          <a:prstGeom prst="rect">
            <a:avLst/>
          </a:prstGeom>
        </p:spPr>
        <p:txBody>
          <a:bodyPr anchor="t" rtlCol="false" tIns="0" lIns="0" bIns="0" rIns="0">
            <a:spAutoFit/>
          </a:bodyPr>
          <a:lstStyle/>
          <a:p>
            <a:pPr marL="750005" indent="-375003" lvl="1">
              <a:lnSpc>
                <a:spcPts val="4863"/>
              </a:lnSpc>
              <a:buFont typeface="Arial"/>
              <a:buChar char="•"/>
            </a:pPr>
            <a:r>
              <a:rPr lang="en-US" sz="3473">
                <a:solidFill>
                  <a:srgbClr val="000000"/>
                </a:solidFill>
                <a:latin typeface="Poppins"/>
              </a:rPr>
              <a:t>Density</a:t>
            </a:r>
          </a:p>
          <a:p>
            <a:pPr marL="750005" indent="-375003" lvl="1">
              <a:lnSpc>
                <a:spcPts val="4863"/>
              </a:lnSpc>
              <a:buFont typeface="Arial"/>
              <a:buChar char="•"/>
            </a:pPr>
            <a:r>
              <a:rPr lang="en-US" sz="3473">
                <a:solidFill>
                  <a:srgbClr val="000000"/>
                </a:solidFill>
                <a:latin typeface="Poppins"/>
              </a:rPr>
              <a:t>Porosity</a:t>
            </a:r>
          </a:p>
          <a:p>
            <a:pPr marL="750005" indent="-375003" lvl="1">
              <a:lnSpc>
                <a:spcPts val="4863"/>
              </a:lnSpc>
              <a:buFont typeface="Arial"/>
              <a:buChar char="•"/>
            </a:pPr>
            <a:r>
              <a:rPr lang="en-US" sz="3473">
                <a:solidFill>
                  <a:srgbClr val="000000"/>
                </a:solidFill>
                <a:latin typeface="Poppins"/>
              </a:rPr>
              <a:t>P-wave Velocity</a:t>
            </a:r>
          </a:p>
          <a:p>
            <a:pPr marL="750005" indent="-375003" lvl="1">
              <a:lnSpc>
                <a:spcPts val="4863"/>
              </a:lnSpc>
              <a:buFont typeface="Arial"/>
              <a:buChar char="•"/>
            </a:pPr>
            <a:r>
              <a:rPr lang="en-US" sz="3473">
                <a:solidFill>
                  <a:srgbClr val="000000"/>
                </a:solidFill>
                <a:latin typeface="Poppins"/>
              </a:rPr>
              <a:t>Point Load Strength Index</a:t>
            </a:r>
          </a:p>
          <a:p>
            <a:pPr marL="750005" indent="-375003" lvl="1">
              <a:lnSpc>
                <a:spcPts val="4863"/>
              </a:lnSpc>
              <a:buFont typeface="Arial"/>
              <a:buChar char="•"/>
            </a:pPr>
            <a:r>
              <a:rPr lang="en-US" sz="3473">
                <a:solidFill>
                  <a:srgbClr val="000000"/>
                </a:solidFill>
                <a:latin typeface="Poppins"/>
              </a:rPr>
              <a:t>Uniaxial Compressive Strength(UCS)</a:t>
            </a:r>
          </a:p>
          <a:p>
            <a:pPr marL="750005" indent="-375003" lvl="1">
              <a:lnSpc>
                <a:spcPts val="4863"/>
              </a:lnSpc>
              <a:buFont typeface="Arial"/>
              <a:buChar char="•"/>
            </a:pPr>
            <a:r>
              <a:rPr lang="en-US" sz="3473">
                <a:solidFill>
                  <a:srgbClr val="000000"/>
                </a:solidFill>
                <a:latin typeface="Poppins"/>
              </a:rPr>
              <a:t>Elasticity</a:t>
            </a:r>
          </a:p>
          <a:p>
            <a:pPr marL="750005" indent="-375003" lvl="1">
              <a:lnSpc>
                <a:spcPts val="4863"/>
              </a:lnSpc>
              <a:buFont typeface="Arial"/>
              <a:buChar char="•"/>
            </a:pPr>
            <a:r>
              <a:rPr lang="en-US" sz="3473">
                <a:solidFill>
                  <a:srgbClr val="000000"/>
                </a:solidFill>
                <a:latin typeface="Poppins"/>
              </a:rPr>
              <a:t>Brazilian Tensile Strength</a:t>
            </a:r>
          </a:p>
        </p:txBody>
      </p:sp>
      <p:sp>
        <p:nvSpPr>
          <p:cNvPr name="AutoShape 15" id="15"/>
          <p:cNvSpPr/>
          <p:nvPr/>
        </p:nvSpPr>
        <p:spPr>
          <a:xfrm>
            <a:off x="1029792" y="2252109"/>
            <a:ext cx="2618740"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499600" cy="10287000"/>
            <a:chOff x="0" y="0"/>
            <a:chExt cx="2501952" cy="2709333"/>
          </a:xfrm>
        </p:grpSpPr>
        <p:sp>
          <p:nvSpPr>
            <p:cNvPr name="Freeform 3" id="3"/>
            <p:cNvSpPr/>
            <p:nvPr/>
          </p:nvSpPr>
          <p:spPr>
            <a:xfrm flipH="false" flipV="false" rot="0">
              <a:off x="0" y="0"/>
              <a:ext cx="2501952" cy="2709333"/>
            </a:xfrm>
            <a:custGeom>
              <a:avLst/>
              <a:gdLst/>
              <a:ahLst/>
              <a:cxnLst/>
              <a:rect r="r" b="b" t="t" l="l"/>
              <a:pathLst>
                <a:path h="2709333" w="2501952">
                  <a:moveTo>
                    <a:pt x="0" y="0"/>
                  </a:moveTo>
                  <a:lnTo>
                    <a:pt x="2501952" y="0"/>
                  </a:lnTo>
                  <a:lnTo>
                    <a:pt x="2501952" y="2709333"/>
                  </a:lnTo>
                  <a:lnTo>
                    <a:pt x="0" y="2709333"/>
                  </a:lnTo>
                  <a:close/>
                </a:path>
              </a:pathLst>
            </a:custGeom>
            <a:solidFill>
              <a:srgbClr val="593C8F"/>
            </a:solidFill>
          </p:spPr>
        </p:sp>
        <p:sp>
          <p:nvSpPr>
            <p:cNvPr name="TextBox 4" id="4"/>
            <p:cNvSpPr txBox="true"/>
            <p:nvPr/>
          </p:nvSpPr>
          <p:spPr>
            <a:xfrm>
              <a:off x="0" y="-47625"/>
              <a:ext cx="2501952" cy="2756958"/>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20" y="1513871"/>
            <a:ext cx="6417963" cy="738238"/>
          </a:xfrm>
          <a:prstGeom prst="rect">
            <a:avLst/>
          </a:prstGeom>
        </p:spPr>
        <p:txBody>
          <a:bodyPr anchor="t" rtlCol="false" tIns="0" lIns="0" bIns="0" rIns="0">
            <a:spAutoFit/>
          </a:bodyPr>
          <a:lstStyle/>
          <a:p>
            <a:pPr>
              <a:lnSpc>
                <a:spcPts val="6018"/>
              </a:lnSpc>
              <a:spcBef>
                <a:spcPct val="0"/>
              </a:spcBef>
            </a:pPr>
            <a:r>
              <a:rPr lang="en-US" sz="4298">
                <a:solidFill>
                  <a:srgbClr val="FFFFFF"/>
                </a:solidFill>
                <a:latin typeface="League Spartan"/>
              </a:rPr>
              <a:t>DENSITY</a:t>
            </a:r>
          </a:p>
        </p:txBody>
      </p:sp>
      <p:sp>
        <p:nvSpPr>
          <p:cNvPr name="AutoShape 6" id="6"/>
          <p:cNvSpPr/>
          <p:nvPr/>
        </p:nvSpPr>
        <p:spPr>
          <a:xfrm flipV="true">
            <a:off x="1029792" y="2233059"/>
            <a:ext cx="5761990" cy="19050"/>
          </a:xfrm>
          <a:prstGeom prst="line">
            <a:avLst/>
          </a:prstGeom>
          <a:ln cap="flat" w="38100">
            <a:solidFill>
              <a:srgbClr val="FFFFFF"/>
            </a:solidFill>
            <a:prstDash val="solid"/>
            <a:headEnd type="none" len="sm" w="sm"/>
            <a:tailEnd type="none" len="sm" w="sm"/>
          </a:ln>
        </p:spPr>
      </p:sp>
      <p:grpSp>
        <p:nvGrpSpPr>
          <p:cNvPr name="Group 7" id="7"/>
          <p:cNvGrpSpPr>
            <a:grpSpLocks noChangeAspect="true"/>
          </p:cNvGrpSpPr>
          <p:nvPr/>
        </p:nvGrpSpPr>
        <p:grpSpPr>
          <a:xfrm rot="0">
            <a:off x="8583333" y="1209088"/>
            <a:ext cx="7618923" cy="7868824"/>
            <a:chOff x="0" y="0"/>
            <a:chExt cx="6350000" cy="6558280"/>
          </a:xfrm>
        </p:grpSpPr>
        <p:sp>
          <p:nvSpPr>
            <p:cNvPr name="Freeform 8" id="8"/>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l="-18906" t="0" r="-18906" b="0"/>
              </a:stretch>
            </a:blipFill>
          </p:spPr>
        </p:sp>
        <p:sp>
          <p:nvSpPr>
            <p:cNvPr name="Freeform 9" id="9"/>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D2D2D2"/>
            </a:solidFill>
          </p:spPr>
        </p:sp>
      </p:grpSp>
      <p:sp>
        <p:nvSpPr>
          <p:cNvPr name="TextBox 10" id="10"/>
          <p:cNvSpPr txBox="true"/>
          <p:nvPr/>
        </p:nvSpPr>
        <p:spPr>
          <a:xfrm rot="0">
            <a:off x="846859" y="3006491"/>
            <a:ext cx="7187161" cy="1517212"/>
          </a:xfrm>
          <a:prstGeom prst="rect">
            <a:avLst/>
          </a:prstGeom>
        </p:spPr>
        <p:txBody>
          <a:bodyPr anchor="t" rtlCol="false" tIns="0" lIns="0" bIns="0" rIns="0">
            <a:spAutoFit/>
          </a:bodyPr>
          <a:lstStyle/>
          <a:p>
            <a:pPr marL="616216" indent="-308108" lvl="1">
              <a:lnSpc>
                <a:spcPts val="3995"/>
              </a:lnSpc>
              <a:buFont typeface="Arial"/>
              <a:buChar char="•"/>
            </a:pPr>
            <a:r>
              <a:rPr lang="en-US" sz="2854">
                <a:solidFill>
                  <a:srgbClr val="FFFFFF"/>
                </a:solidFill>
                <a:latin typeface="Poppins"/>
              </a:rPr>
              <a:t>Density of the Rock= Mass/Volume</a:t>
            </a:r>
          </a:p>
          <a:p>
            <a:pPr>
              <a:lnSpc>
                <a:spcPts val="3995"/>
              </a:lnSpc>
            </a:pPr>
          </a:p>
          <a:p>
            <a:pPr marL="616216" indent="-308108" lvl="1">
              <a:lnSpc>
                <a:spcPts val="3995"/>
              </a:lnSpc>
              <a:buFont typeface="Arial"/>
              <a:buChar char="•"/>
            </a:pPr>
            <a:r>
              <a:rPr lang="en-US" sz="2854">
                <a:solidFill>
                  <a:srgbClr val="FFFFFF"/>
                </a:solidFill>
                <a:latin typeface="Poppins"/>
              </a:rPr>
              <a:t>How is it Calculated:</a:t>
            </a:r>
          </a:p>
        </p:txBody>
      </p:sp>
      <p:sp>
        <p:nvSpPr>
          <p:cNvPr name="TextBox 11" id="11"/>
          <p:cNvSpPr txBox="true"/>
          <p:nvPr/>
        </p:nvSpPr>
        <p:spPr>
          <a:xfrm rot="0">
            <a:off x="1778577" y="4840486"/>
            <a:ext cx="6648892" cy="1854735"/>
          </a:xfrm>
          <a:prstGeom prst="rect">
            <a:avLst/>
          </a:prstGeom>
        </p:spPr>
        <p:txBody>
          <a:bodyPr anchor="t" rtlCol="false" tIns="0" lIns="0" bIns="0" rIns="0">
            <a:spAutoFit/>
          </a:bodyPr>
          <a:lstStyle/>
          <a:p>
            <a:pPr marL="570066" indent="-285033" lvl="1">
              <a:lnSpc>
                <a:spcPts val="3696"/>
              </a:lnSpc>
              <a:buFont typeface="Arial"/>
              <a:buChar char="•"/>
            </a:pPr>
            <a:r>
              <a:rPr lang="en-US" sz="2640">
                <a:solidFill>
                  <a:srgbClr val="FFFFFF"/>
                </a:solidFill>
                <a:latin typeface="Poppins"/>
              </a:rPr>
              <a:t>Measuring Mass:</a:t>
            </a:r>
          </a:p>
          <a:p>
            <a:pPr>
              <a:lnSpc>
                <a:spcPts val="3696"/>
              </a:lnSpc>
            </a:pPr>
            <a:r>
              <a:rPr lang="en-US" sz="2640">
                <a:solidFill>
                  <a:srgbClr val="FFFFFF"/>
                </a:solidFill>
                <a:latin typeface="Poppins"/>
              </a:rPr>
              <a:t>              Requires a Balance Scale</a:t>
            </a:r>
          </a:p>
          <a:p>
            <a:pPr marL="570066" indent="-285033" lvl="1">
              <a:lnSpc>
                <a:spcPts val="3696"/>
              </a:lnSpc>
              <a:buFont typeface="Arial"/>
              <a:buChar char="•"/>
            </a:pPr>
            <a:r>
              <a:rPr lang="en-US" sz="2640">
                <a:solidFill>
                  <a:srgbClr val="FFFFFF"/>
                </a:solidFill>
                <a:latin typeface="Poppins"/>
              </a:rPr>
              <a:t>Measuring Volume:</a:t>
            </a:r>
          </a:p>
          <a:p>
            <a:pPr>
              <a:lnSpc>
                <a:spcPts val="3696"/>
              </a:lnSpc>
            </a:pPr>
            <a:r>
              <a:rPr lang="en-US" sz="2640">
                <a:solidFill>
                  <a:srgbClr val="FFFFFF"/>
                </a:solidFill>
                <a:latin typeface="Poppins"/>
              </a:rPr>
              <a:t>               Can be found by Submersion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499600" cy="10287000"/>
            <a:chOff x="0" y="0"/>
            <a:chExt cx="2501952" cy="2709333"/>
          </a:xfrm>
        </p:grpSpPr>
        <p:sp>
          <p:nvSpPr>
            <p:cNvPr name="Freeform 3" id="3"/>
            <p:cNvSpPr/>
            <p:nvPr/>
          </p:nvSpPr>
          <p:spPr>
            <a:xfrm flipH="false" flipV="false" rot="0">
              <a:off x="0" y="0"/>
              <a:ext cx="2501952" cy="2709333"/>
            </a:xfrm>
            <a:custGeom>
              <a:avLst/>
              <a:gdLst/>
              <a:ahLst/>
              <a:cxnLst/>
              <a:rect r="r" b="b" t="t" l="l"/>
              <a:pathLst>
                <a:path h="2709333" w="2501952">
                  <a:moveTo>
                    <a:pt x="0" y="0"/>
                  </a:moveTo>
                  <a:lnTo>
                    <a:pt x="2501952" y="0"/>
                  </a:lnTo>
                  <a:lnTo>
                    <a:pt x="2501952" y="2709333"/>
                  </a:lnTo>
                  <a:lnTo>
                    <a:pt x="0" y="2709333"/>
                  </a:lnTo>
                  <a:close/>
                </a:path>
              </a:pathLst>
            </a:custGeom>
            <a:solidFill>
              <a:srgbClr val="593C8F"/>
            </a:solidFill>
          </p:spPr>
        </p:sp>
        <p:sp>
          <p:nvSpPr>
            <p:cNvPr name="TextBox 4" id="4"/>
            <p:cNvSpPr txBox="true"/>
            <p:nvPr/>
          </p:nvSpPr>
          <p:spPr>
            <a:xfrm>
              <a:off x="0" y="-47625"/>
              <a:ext cx="2501952" cy="275695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flipV="true">
            <a:off x="1028763" y="1374006"/>
            <a:ext cx="5761990" cy="19050"/>
          </a:xfrm>
          <a:prstGeom prst="line">
            <a:avLst/>
          </a:prstGeom>
          <a:ln cap="flat" w="38100">
            <a:solidFill>
              <a:srgbClr val="FFFFFF"/>
            </a:solidFill>
            <a:prstDash val="solid"/>
            <a:headEnd type="none" len="sm" w="sm"/>
            <a:tailEnd type="none" len="sm" w="sm"/>
          </a:ln>
        </p:spPr>
      </p:sp>
      <p:grpSp>
        <p:nvGrpSpPr>
          <p:cNvPr name="Group 6" id="6"/>
          <p:cNvGrpSpPr>
            <a:grpSpLocks noChangeAspect="true"/>
          </p:cNvGrpSpPr>
          <p:nvPr/>
        </p:nvGrpSpPr>
        <p:grpSpPr>
          <a:xfrm rot="0">
            <a:off x="8583333" y="1028700"/>
            <a:ext cx="7755037" cy="8009402"/>
            <a:chOff x="0" y="0"/>
            <a:chExt cx="6350000" cy="6558280"/>
          </a:xfrm>
        </p:grpSpPr>
        <p:sp>
          <p:nvSpPr>
            <p:cNvPr name="Freeform 7" id="7"/>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l="-10092" t="0" r="-10092" b="0"/>
              </a:stretch>
            </a:blipFill>
          </p:spPr>
        </p:sp>
        <p:sp>
          <p:nvSpPr>
            <p:cNvPr name="Freeform 8" id="8"/>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D2D2D2"/>
            </a:solidFill>
          </p:spPr>
        </p:sp>
      </p:grpSp>
      <p:sp>
        <p:nvSpPr>
          <p:cNvPr name="TextBox 9" id="9"/>
          <p:cNvSpPr txBox="true"/>
          <p:nvPr/>
        </p:nvSpPr>
        <p:spPr>
          <a:xfrm rot="0">
            <a:off x="1028700" y="616719"/>
            <a:ext cx="6417963" cy="738238"/>
          </a:xfrm>
          <a:prstGeom prst="rect">
            <a:avLst/>
          </a:prstGeom>
        </p:spPr>
        <p:txBody>
          <a:bodyPr anchor="t" rtlCol="false" tIns="0" lIns="0" bIns="0" rIns="0">
            <a:spAutoFit/>
          </a:bodyPr>
          <a:lstStyle/>
          <a:p>
            <a:pPr>
              <a:lnSpc>
                <a:spcPts val="6018"/>
              </a:lnSpc>
              <a:spcBef>
                <a:spcPct val="0"/>
              </a:spcBef>
            </a:pPr>
            <a:r>
              <a:rPr lang="en-US" sz="4298">
                <a:solidFill>
                  <a:srgbClr val="FFFFFF"/>
                </a:solidFill>
                <a:latin typeface="League Spartan"/>
              </a:rPr>
              <a:t>POROSITY</a:t>
            </a:r>
          </a:p>
        </p:txBody>
      </p:sp>
      <p:sp>
        <p:nvSpPr>
          <p:cNvPr name="TextBox 10" id="10"/>
          <p:cNvSpPr txBox="true"/>
          <p:nvPr/>
        </p:nvSpPr>
        <p:spPr>
          <a:xfrm rot="0">
            <a:off x="258516" y="1538359"/>
            <a:ext cx="7386870" cy="2401034"/>
          </a:xfrm>
          <a:prstGeom prst="rect">
            <a:avLst/>
          </a:prstGeom>
        </p:spPr>
        <p:txBody>
          <a:bodyPr anchor="t" rtlCol="false" tIns="0" lIns="0" bIns="0" rIns="0">
            <a:spAutoFit/>
          </a:bodyPr>
          <a:lstStyle/>
          <a:p>
            <a:pPr marL="584741" indent="-292371" lvl="1">
              <a:lnSpc>
                <a:spcPts val="3791"/>
              </a:lnSpc>
              <a:buFont typeface="Arial"/>
              <a:buChar char="•"/>
            </a:pPr>
            <a:r>
              <a:rPr lang="en-US" sz="2708">
                <a:solidFill>
                  <a:srgbClr val="FFFFFF"/>
                </a:solidFill>
                <a:latin typeface="Poppins"/>
              </a:rPr>
              <a:t>Porosity is a measure of the open space or voids within a rock or soil</a:t>
            </a:r>
          </a:p>
          <a:p>
            <a:pPr marL="584741" indent="-292371" lvl="1">
              <a:lnSpc>
                <a:spcPts val="3791"/>
              </a:lnSpc>
              <a:buFont typeface="Arial"/>
              <a:buChar char="•"/>
            </a:pPr>
            <a:r>
              <a:rPr lang="en-US" sz="2708">
                <a:solidFill>
                  <a:srgbClr val="FFFFFF"/>
                </a:solidFill>
                <a:latin typeface="Poppins"/>
                <a:ea typeface="Poppins"/>
              </a:rPr>
              <a:t>porosity= (%)=(Volume of Voids/ Total Rock Volume)×100</a:t>
            </a:r>
          </a:p>
          <a:p>
            <a:pPr marL="584741" indent="-292371" lvl="1">
              <a:lnSpc>
                <a:spcPts val="3791"/>
              </a:lnSpc>
              <a:buFont typeface="Arial"/>
              <a:buChar char="•"/>
            </a:pPr>
            <a:r>
              <a:rPr lang="en-US" sz="2708">
                <a:solidFill>
                  <a:srgbClr val="FFFFFF"/>
                </a:solidFill>
                <a:latin typeface="Poppins"/>
              </a:rPr>
              <a:t>How is it Calculated:</a:t>
            </a:r>
          </a:p>
        </p:txBody>
      </p:sp>
      <p:sp>
        <p:nvSpPr>
          <p:cNvPr name="TextBox 11" id="11"/>
          <p:cNvSpPr txBox="true"/>
          <p:nvPr/>
        </p:nvSpPr>
        <p:spPr>
          <a:xfrm rot="0">
            <a:off x="972484" y="4120368"/>
            <a:ext cx="7554633" cy="5442073"/>
          </a:xfrm>
          <a:prstGeom prst="rect">
            <a:avLst/>
          </a:prstGeom>
        </p:spPr>
        <p:txBody>
          <a:bodyPr anchor="t" rtlCol="false" tIns="0" lIns="0" bIns="0" rIns="0">
            <a:spAutoFit/>
          </a:bodyPr>
          <a:lstStyle/>
          <a:p>
            <a:pPr marL="509802" indent="-254901" lvl="1">
              <a:lnSpc>
                <a:spcPts val="3305"/>
              </a:lnSpc>
              <a:buFont typeface="Arial"/>
              <a:buChar char="•"/>
            </a:pPr>
            <a:r>
              <a:rPr lang="en-US" sz="2361">
                <a:solidFill>
                  <a:srgbClr val="FFFFFF"/>
                </a:solidFill>
                <a:latin typeface="Poppins"/>
              </a:rPr>
              <a:t>Mercury Intrusion Porosimetry:</a:t>
            </a:r>
          </a:p>
          <a:p>
            <a:pPr>
              <a:lnSpc>
                <a:spcPts val="3305"/>
              </a:lnSpc>
            </a:pPr>
            <a:r>
              <a:rPr lang="en-US" sz="2361">
                <a:solidFill>
                  <a:srgbClr val="FFFFFF"/>
                </a:solidFill>
                <a:latin typeface="Poppins"/>
              </a:rPr>
              <a:t>                       </a:t>
            </a:r>
            <a:r>
              <a:rPr lang="en-US" sz="2361">
                <a:solidFill>
                  <a:srgbClr val="FFFFFF"/>
                </a:solidFill>
                <a:latin typeface="Poppins"/>
              </a:rPr>
              <a:t>Mercury intrusion porosimetry is a laboratory technique used to measure the distribution of pore sizes in a rock sample. The method involves immersing the rock sample in mercury and applying pressure, which forces the mercury into the open pores. The intrusion volume at different pressure levels is then measured. By analyzing the relationship between pressure and intrusion volume, scientists can determine the size and distribution of pores, providing insights into the rock's porosity characteristics</a:t>
            </a:r>
          </a:p>
          <a:p>
            <a:pPr>
              <a:lnSpc>
                <a:spcPts val="3305"/>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499600" cy="10287000"/>
            <a:chOff x="0" y="0"/>
            <a:chExt cx="2501952" cy="2709333"/>
          </a:xfrm>
        </p:grpSpPr>
        <p:sp>
          <p:nvSpPr>
            <p:cNvPr name="Freeform 3" id="3"/>
            <p:cNvSpPr/>
            <p:nvPr/>
          </p:nvSpPr>
          <p:spPr>
            <a:xfrm flipH="false" flipV="false" rot="0">
              <a:off x="0" y="0"/>
              <a:ext cx="2501952" cy="2709333"/>
            </a:xfrm>
            <a:custGeom>
              <a:avLst/>
              <a:gdLst/>
              <a:ahLst/>
              <a:cxnLst/>
              <a:rect r="r" b="b" t="t" l="l"/>
              <a:pathLst>
                <a:path h="2709333" w="2501952">
                  <a:moveTo>
                    <a:pt x="0" y="0"/>
                  </a:moveTo>
                  <a:lnTo>
                    <a:pt x="2501952" y="0"/>
                  </a:lnTo>
                  <a:lnTo>
                    <a:pt x="2501952" y="2709333"/>
                  </a:lnTo>
                  <a:lnTo>
                    <a:pt x="0" y="2709333"/>
                  </a:lnTo>
                  <a:close/>
                </a:path>
              </a:pathLst>
            </a:custGeom>
            <a:solidFill>
              <a:srgbClr val="593C8F"/>
            </a:solidFill>
          </p:spPr>
        </p:sp>
        <p:sp>
          <p:nvSpPr>
            <p:cNvPr name="TextBox 4" id="4"/>
            <p:cNvSpPr txBox="true"/>
            <p:nvPr/>
          </p:nvSpPr>
          <p:spPr>
            <a:xfrm>
              <a:off x="0" y="-47625"/>
              <a:ext cx="2501952" cy="275695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flipV="true">
            <a:off x="1028763" y="1374006"/>
            <a:ext cx="5761990" cy="19050"/>
          </a:xfrm>
          <a:prstGeom prst="line">
            <a:avLst/>
          </a:prstGeom>
          <a:ln cap="flat" w="38100">
            <a:solidFill>
              <a:srgbClr val="FFFFFF"/>
            </a:solidFill>
            <a:prstDash val="solid"/>
            <a:headEnd type="none" len="sm" w="sm"/>
            <a:tailEnd type="none" len="sm" w="sm"/>
          </a:ln>
        </p:spPr>
      </p:sp>
      <p:grpSp>
        <p:nvGrpSpPr>
          <p:cNvPr name="Group 6" id="6"/>
          <p:cNvGrpSpPr>
            <a:grpSpLocks noChangeAspect="true"/>
          </p:cNvGrpSpPr>
          <p:nvPr/>
        </p:nvGrpSpPr>
        <p:grpSpPr>
          <a:xfrm rot="0">
            <a:off x="8583333" y="1209088"/>
            <a:ext cx="7618923" cy="7868824"/>
            <a:chOff x="0" y="0"/>
            <a:chExt cx="6350000" cy="6558280"/>
          </a:xfrm>
        </p:grpSpPr>
        <p:sp>
          <p:nvSpPr>
            <p:cNvPr name="Freeform 7" id="7"/>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l="-10384" t="0" r="-10384" b="0"/>
              </a:stretch>
            </a:blipFill>
          </p:spPr>
        </p:sp>
        <p:sp>
          <p:nvSpPr>
            <p:cNvPr name="Freeform 8" id="8"/>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D2D2D2"/>
            </a:solidFill>
          </p:spPr>
        </p:sp>
      </p:grpSp>
      <p:sp>
        <p:nvSpPr>
          <p:cNvPr name="TextBox 9" id="9"/>
          <p:cNvSpPr txBox="true"/>
          <p:nvPr/>
        </p:nvSpPr>
        <p:spPr>
          <a:xfrm rot="0">
            <a:off x="1028700" y="616719"/>
            <a:ext cx="6417963" cy="738238"/>
          </a:xfrm>
          <a:prstGeom prst="rect">
            <a:avLst/>
          </a:prstGeom>
        </p:spPr>
        <p:txBody>
          <a:bodyPr anchor="t" rtlCol="false" tIns="0" lIns="0" bIns="0" rIns="0">
            <a:spAutoFit/>
          </a:bodyPr>
          <a:lstStyle/>
          <a:p>
            <a:pPr>
              <a:lnSpc>
                <a:spcPts val="6018"/>
              </a:lnSpc>
              <a:spcBef>
                <a:spcPct val="0"/>
              </a:spcBef>
            </a:pPr>
            <a:r>
              <a:rPr lang="en-US" sz="4298">
                <a:solidFill>
                  <a:srgbClr val="FFFFFF"/>
                </a:solidFill>
                <a:latin typeface="League Spartan"/>
              </a:rPr>
              <a:t>P-WAVE VELOCITY</a:t>
            </a:r>
          </a:p>
        </p:txBody>
      </p:sp>
      <p:sp>
        <p:nvSpPr>
          <p:cNvPr name="TextBox 10" id="10"/>
          <p:cNvSpPr txBox="true"/>
          <p:nvPr/>
        </p:nvSpPr>
        <p:spPr>
          <a:xfrm rot="0">
            <a:off x="258516" y="1538359"/>
            <a:ext cx="7386870" cy="4315936"/>
          </a:xfrm>
          <a:prstGeom prst="rect">
            <a:avLst/>
          </a:prstGeom>
        </p:spPr>
        <p:txBody>
          <a:bodyPr anchor="t" rtlCol="false" tIns="0" lIns="0" bIns="0" rIns="0">
            <a:spAutoFit/>
          </a:bodyPr>
          <a:lstStyle/>
          <a:p>
            <a:pPr marL="584741" indent="-292371" lvl="1">
              <a:lnSpc>
                <a:spcPts val="3791"/>
              </a:lnSpc>
              <a:buFont typeface="Arial"/>
              <a:buChar char="•"/>
            </a:pPr>
            <a:r>
              <a:rPr lang="en-US" sz="2708">
                <a:solidFill>
                  <a:srgbClr val="FFFFFF"/>
                </a:solidFill>
                <a:latin typeface="Poppins"/>
              </a:rPr>
              <a:t>It is the speed at which compressional or primary seismic waves travel through a material, such as rocks</a:t>
            </a:r>
          </a:p>
          <a:p>
            <a:pPr marL="584741" indent="-292371" lvl="1">
              <a:lnSpc>
                <a:spcPts val="3791"/>
              </a:lnSpc>
              <a:buFont typeface="Arial"/>
              <a:buChar char="•"/>
            </a:pPr>
            <a:r>
              <a:rPr lang="en-US" sz="2708">
                <a:solidFill>
                  <a:srgbClr val="FFFFFF"/>
                </a:solidFill>
                <a:latin typeface="Poppins"/>
              </a:rPr>
              <a:t>P-wave velocity (Vp=d/t)​</a:t>
            </a:r>
          </a:p>
          <a:p>
            <a:pPr marL="584741" indent="-292371" lvl="1">
              <a:lnSpc>
                <a:spcPts val="3791"/>
              </a:lnSpc>
              <a:buFont typeface="Arial"/>
              <a:buChar char="•"/>
            </a:pPr>
            <a:r>
              <a:rPr lang="en-US" sz="2708">
                <a:solidFill>
                  <a:srgbClr val="FFFFFF"/>
                </a:solidFill>
                <a:latin typeface="Poppins"/>
              </a:rPr>
              <a:t>How is it Calculated: P-wave velocity in rock is determined by introducing P-waves into a rock sample using a seismic source, measuring the travel time with seismometers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499600" cy="10287000"/>
            <a:chOff x="0" y="0"/>
            <a:chExt cx="2501952" cy="2709333"/>
          </a:xfrm>
        </p:grpSpPr>
        <p:sp>
          <p:nvSpPr>
            <p:cNvPr name="Freeform 3" id="3"/>
            <p:cNvSpPr/>
            <p:nvPr/>
          </p:nvSpPr>
          <p:spPr>
            <a:xfrm flipH="false" flipV="false" rot="0">
              <a:off x="0" y="0"/>
              <a:ext cx="2501952" cy="2709333"/>
            </a:xfrm>
            <a:custGeom>
              <a:avLst/>
              <a:gdLst/>
              <a:ahLst/>
              <a:cxnLst/>
              <a:rect r="r" b="b" t="t" l="l"/>
              <a:pathLst>
                <a:path h="2709333" w="2501952">
                  <a:moveTo>
                    <a:pt x="0" y="0"/>
                  </a:moveTo>
                  <a:lnTo>
                    <a:pt x="2501952" y="0"/>
                  </a:lnTo>
                  <a:lnTo>
                    <a:pt x="2501952" y="2709333"/>
                  </a:lnTo>
                  <a:lnTo>
                    <a:pt x="0" y="2709333"/>
                  </a:lnTo>
                  <a:close/>
                </a:path>
              </a:pathLst>
            </a:custGeom>
            <a:solidFill>
              <a:srgbClr val="593C8F"/>
            </a:solidFill>
          </p:spPr>
        </p:sp>
        <p:sp>
          <p:nvSpPr>
            <p:cNvPr name="TextBox 4" id="4"/>
            <p:cNvSpPr txBox="true"/>
            <p:nvPr/>
          </p:nvSpPr>
          <p:spPr>
            <a:xfrm>
              <a:off x="0" y="-47625"/>
              <a:ext cx="2501952" cy="275695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flipV="true">
            <a:off x="1028763" y="1374006"/>
            <a:ext cx="5761990" cy="19050"/>
          </a:xfrm>
          <a:prstGeom prst="line">
            <a:avLst/>
          </a:prstGeom>
          <a:ln cap="flat" w="38100">
            <a:solidFill>
              <a:srgbClr val="FFFFFF"/>
            </a:solidFill>
            <a:prstDash val="solid"/>
            <a:headEnd type="none" len="sm" w="sm"/>
            <a:tailEnd type="none" len="sm" w="sm"/>
          </a:ln>
        </p:spPr>
      </p:sp>
      <p:grpSp>
        <p:nvGrpSpPr>
          <p:cNvPr name="Group 6" id="6"/>
          <p:cNvGrpSpPr>
            <a:grpSpLocks noChangeAspect="true"/>
          </p:cNvGrpSpPr>
          <p:nvPr/>
        </p:nvGrpSpPr>
        <p:grpSpPr>
          <a:xfrm rot="0">
            <a:off x="8583333" y="1209088"/>
            <a:ext cx="7618923" cy="7868824"/>
            <a:chOff x="0" y="0"/>
            <a:chExt cx="6350000" cy="6558280"/>
          </a:xfrm>
        </p:grpSpPr>
        <p:sp>
          <p:nvSpPr>
            <p:cNvPr name="Freeform 7" id="7"/>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l="0" t="-10783" r="0" b="-10783"/>
              </a:stretch>
            </a:blipFill>
          </p:spPr>
        </p:sp>
        <p:sp>
          <p:nvSpPr>
            <p:cNvPr name="Freeform 8" id="8"/>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D2D2D2"/>
            </a:solidFill>
          </p:spPr>
        </p:sp>
      </p:grpSp>
      <p:sp>
        <p:nvSpPr>
          <p:cNvPr name="TextBox 9" id="9"/>
          <p:cNvSpPr txBox="true"/>
          <p:nvPr/>
        </p:nvSpPr>
        <p:spPr>
          <a:xfrm rot="0">
            <a:off x="1028700" y="616719"/>
            <a:ext cx="6417963" cy="738238"/>
          </a:xfrm>
          <a:prstGeom prst="rect">
            <a:avLst/>
          </a:prstGeom>
        </p:spPr>
        <p:txBody>
          <a:bodyPr anchor="t" rtlCol="false" tIns="0" lIns="0" bIns="0" rIns="0">
            <a:spAutoFit/>
          </a:bodyPr>
          <a:lstStyle/>
          <a:p>
            <a:pPr>
              <a:lnSpc>
                <a:spcPts val="6018"/>
              </a:lnSpc>
              <a:spcBef>
                <a:spcPct val="0"/>
              </a:spcBef>
            </a:pPr>
            <a:r>
              <a:rPr lang="en-US" sz="4298">
                <a:solidFill>
                  <a:srgbClr val="FFFFFF"/>
                </a:solidFill>
                <a:latin typeface="League Spartan"/>
              </a:rPr>
              <a:t>POINT LOAD INDEX</a:t>
            </a:r>
          </a:p>
        </p:txBody>
      </p:sp>
      <p:sp>
        <p:nvSpPr>
          <p:cNvPr name="TextBox 10" id="10"/>
          <p:cNvSpPr txBox="true"/>
          <p:nvPr/>
        </p:nvSpPr>
        <p:spPr>
          <a:xfrm rot="0">
            <a:off x="258516" y="1538359"/>
            <a:ext cx="7386870" cy="2879759"/>
          </a:xfrm>
          <a:prstGeom prst="rect">
            <a:avLst/>
          </a:prstGeom>
        </p:spPr>
        <p:txBody>
          <a:bodyPr anchor="t" rtlCol="false" tIns="0" lIns="0" bIns="0" rIns="0">
            <a:spAutoFit/>
          </a:bodyPr>
          <a:lstStyle/>
          <a:p>
            <a:pPr marL="584741" indent="-292371" lvl="1">
              <a:lnSpc>
                <a:spcPts val="3791"/>
              </a:lnSpc>
              <a:buFont typeface="Arial"/>
              <a:buChar char="•"/>
            </a:pPr>
            <a:r>
              <a:rPr lang="en-US" sz="2708">
                <a:solidFill>
                  <a:srgbClr val="FFFFFF"/>
                </a:solidFill>
                <a:latin typeface="Poppins"/>
              </a:rPr>
              <a:t>The Point Load Strength Index (PLSI) is a measure used in geotechnical and rock mechanics to assess the strength of rock or geological formations.</a:t>
            </a:r>
          </a:p>
          <a:p>
            <a:pPr marL="584741" indent="-292371" lvl="1">
              <a:lnSpc>
                <a:spcPts val="3791"/>
              </a:lnSpc>
              <a:buFont typeface="Arial"/>
              <a:buChar char="•"/>
            </a:pPr>
            <a:r>
              <a:rPr lang="en-US" sz="2708">
                <a:solidFill>
                  <a:srgbClr val="FFFFFF"/>
                </a:solidFill>
                <a:latin typeface="Poppins"/>
              </a:rPr>
              <a:t>P load=2P/d</a:t>
            </a:r>
          </a:p>
          <a:p>
            <a:pPr marL="584741" indent="-292371" lvl="1">
              <a:lnSpc>
                <a:spcPts val="3791"/>
              </a:lnSpc>
              <a:buFont typeface="Arial"/>
              <a:buChar char="•"/>
            </a:pPr>
            <a:r>
              <a:rPr lang="en-US" sz="2708">
                <a:solidFill>
                  <a:srgbClr val="FFFFFF"/>
                </a:solidFill>
                <a:latin typeface="Poppins"/>
              </a:rPr>
              <a:t>How is it Calculated:</a:t>
            </a:r>
          </a:p>
        </p:txBody>
      </p:sp>
      <p:sp>
        <p:nvSpPr>
          <p:cNvPr name="TextBox 11" id="11"/>
          <p:cNvSpPr txBox="true"/>
          <p:nvPr/>
        </p:nvSpPr>
        <p:spPr>
          <a:xfrm rot="0">
            <a:off x="1028700" y="4541943"/>
            <a:ext cx="6892411" cy="4478819"/>
          </a:xfrm>
          <a:prstGeom prst="rect">
            <a:avLst/>
          </a:prstGeom>
        </p:spPr>
        <p:txBody>
          <a:bodyPr anchor="t" rtlCol="false" tIns="0" lIns="0" bIns="0" rIns="0">
            <a:spAutoFit/>
          </a:bodyPr>
          <a:lstStyle/>
          <a:p>
            <a:pPr marL="545600" indent="-272800" lvl="1">
              <a:lnSpc>
                <a:spcPts val="3537"/>
              </a:lnSpc>
              <a:buFont typeface="Arial"/>
              <a:buChar char="•"/>
            </a:pPr>
            <a:r>
              <a:rPr lang="en-US" sz="2527">
                <a:solidFill>
                  <a:srgbClr val="FFFFFF"/>
                </a:solidFill>
                <a:latin typeface="Poppins"/>
              </a:rPr>
              <a:t>The PLSI test involves applying a concentrated load to a rock specimen using a pointed tip. The load is applied parallel to the bedding plane or foliation of the rock. The test measures the point load strength, which is the force required to fracture the rock divided by the cross-sectional area of the rock specimen at the point of loading.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TextBox 3" id="3"/>
          <p:cNvSpPr txBox="true"/>
          <p:nvPr/>
        </p:nvSpPr>
        <p:spPr>
          <a:xfrm rot="0">
            <a:off x="3666992" y="1784786"/>
            <a:ext cx="7136465" cy="1499939"/>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UNIAXIAL COMPRESSIVE STRENGTH</a:t>
            </a:r>
          </a:p>
        </p:txBody>
      </p:sp>
      <p:sp>
        <p:nvSpPr>
          <p:cNvPr name="AutoShape 4" id="4"/>
          <p:cNvSpPr/>
          <p:nvPr/>
        </p:nvSpPr>
        <p:spPr>
          <a:xfrm>
            <a:off x="3666992" y="3265675"/>
            <a:ext cx="2618740" cy="0"/>
          </a:xfrm>
          <a:prstGeom prst="line">
            <a:avLst/>
          </a:prstGeom>
          <a:ln cap="flat" w="38100">
            <a:solidFill>
              <a:srgbClr val="000000"/>
            </a:solidFill>
            <a:prstDash val="solid"/>
            <a:headEnd type="none" len="sm" w="sm"/>
            <a:tailEnd type="none" len="sm" w="sm"/>
          </a:ln>
        </p:spPr>
      </p:sp>
      <p:grpSp>
        <p:nvGrpSpPr>
          <p:cNvPr name="Group 5" id="5"/>
          <p:cNvGrpSpPr/>
          <p:nvPr/>
        </p:nvGrpSpPr>
        <p:grpSpPr>
          <a:xfrm rot="0">
            <a:off x="0" y="0"/>
            <a:ext cx="3086100" cy="10287000"/>
            <a:chOff x="0" y="0"/>
            <a:chExt cx="812800" cy="2709333"/>
          </a:xfrm>
        </p:grpSpPr>
        <p:sp>
          <p:nvSpPr>
            <p:cNvPr name="Freeform 6" id="6"/>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7" id="7"/>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grpSp>
        <p:nvGrpSpPr>
          <p:cNvPr name="Group 8" id="8"/>
          <p:cNvGrpSpPr>
            <a:grpSpLocks noChangeAspect="true"/>
          </p:cNvGrpSpPr>
          <p:nvPr/>
        </p:nvGrpSpPr>
        <p:grpSpPr>
          <a:xfrm rot="0">
            <a:off x="11037253" y="1116529"/>
            <a:ext cx="5993196" cy="8053941"/>
            <a:chOff x="0" y="0"/>
            <a:chExt cx="3663950" cy="4923790"/>
          </a:xfrm>
        </p:grpSpPr>
        <p:sp>
          <p:nvSpPr>
            <p:cNvPr name="Freeform 9" id="9"/>
            <p:cNvSpPr/>
            <p:nvPr/>
          </p:nvSpPr>
          <p:spPr>
            <a:xfrm flipH="false" flipV="false" rot="0">
              <a:off x="31750" y="31750"/>
              <a:ext cx="3600450" cy="4859020"/>
            </a:xfrm>
            <a:custGeom>
              <a:avLst/>
              <a:gdLst/>
              <a:ahLst/>
              <a:cxnLst/>
              <a:rect r="r" b="b" t="t" l="l"/>
              <a:pathLst>
                <a:path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3"/>
              <a:stretch>
                <a:fillRect l="-39613" t="0" r="-39613" b="0"/>
              </a:stretch>
            </a:blipFill>
          </p:spPr>
        </p:sp>
        <p:sp>
          <p:nvSpPr>
            <p:cNvPr name="Freeform 10" id="10"/>
            <p:cNvSpPr/>
            <p:nvPr/>
          </p:nvSpPr>
          <p:spPr>
            <a:xfrm flipH="false" flipV="false" rot="0">
              <a:off x="0" y="0"/>
              <a:ext cx="3663950" cy="4923790"/>
            </a:xfrm>
            <a:custGeom>
              <a:avLst/>
              <a:gdLst/>
              <a:ahLst/>
              <a:cxnLst/>
              <a:rect r="r" b="b" t="t" l="l"/>
              <a:pathLst>
                <a:path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000000"/>
            </a:solidFill>
          </p:spPr>
        </p:sp>
      </p:grpSp>
      <p:sp>
        <p:nvSpPr>
          <p:cNvPr name="Freeform 11" id="11"/>
          <p:cNvSpPr/>
          <p:nvPr/>
        </p:nvSpPr>
        <p:spPr>
          <a:xfrm flipH="false" flipV="false" rot="0">
            <a:off x="3666992" y="9418301"/>
            <a:ext cx="2087283" cy="521821"/>
          </a:xfrm>
          <a:custGeom>
            <a:avLst/>
            <a:gdLst/>
            <a:ahLst/>
            <a:cxnLst/>
            <a:rect r="r" b="b" t="t" l="l"/>
            <a:pathLst>
              <a:path h="521821" w="2087283">
                <a:moveTo>
                  <a:pt x="0" y="0"/>
                </a:moveTo>
                <a:lnTo>
                  <a:pt x="2087283" y="0"/>
                </a:lnTo>
                <a:lnTo>
                  <a:pt x="2087283" y="521820"/>
                </a:lnTo>
                <a:lnTo>
                  <a:pt x="0" y="5218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3666992" y="1242465"/>
            <a:ext cx="3255770" cy="628046"/>
          </a:xfrm>
          <a:prstGeom prst="rect">
            <a:avLst/>
          </a:prstGeom>
        </p:spPr>
        <p:txBody>
          <a:bodyPr anchor="t" rtlCol="false" tIns="0" lIns="0" bIns="0" rIns="0">
            <a:spAutoFit/>
          </a:bodyPr>
          <a:lstStyle/>
          <a:p>
            <a:pPr>
              <a:lnSpc>
                <a:spcPts val="5080"/>
              </a:lnSpc>
              <a:spcBef>
                <a:spcPct val="0"/>
              </a:spcBef>
            </a:pPr>
            <a:r>
              <a:rPr lang="en-US" sz="3629">
                <a:solidFill>
                  <a:srgbClr val="000000"/>
                </a:solidFill>
                <a:latin typeface="Lato Bold"/>
              </a:rPr>
              <a:t>UCS</a:t>
            </a:r>
          </a:p>
        </p:txBody>
      </p:sp>
      <p:sp>
        <p:nvSpPr>
          <p:cNvPr name="TextBox 13" id="13"/>
          <p:cNvSpPr txBox="true"/>
          <p:nvPr/>
        </p:nvSpPr>
        <p:spPr>
          <a:xfrm rot="0">
            <a:off x="4186537" y="3465225"/>
            <a:ext cx="6215102" cy="2605202"/>
          </a:xfrm>
          <a:prstGeom prst="rect">
            <a:avLst/>
          </a:prstGeom>
        </p:spPr>
        <p:txBody>
          <a:bodyPr anchor="t" rtlCol="false" tIns="0" lIns="0" bIns="0" rIns="0">
            <a:spAutoFit/>
          </a:bodyPr>
          <a:lstStyle/>
          <a:p>
            <a:pPr marL="454971" indent="-227485" lvl="1">
              <a:lnSpc>
                <a:spcPts val="2950"/>
              </a:lnSpc>
              <a:buFont typeface="Arial"/>
              <a:buChar char="•"/>
            </a:pPr>
            <a:r>
              <a:rPr lang="en-US" sz="2107">
                <a:solidFill>
                  <a:srgbClr val="000000"/>
                </a:solidFill>
                <a:latin typeface="Poppins"/>
              </a:rPr>
              <a:t>It represents the maximum stress that a cylindrical or cubical rock sample can sustain under a uniaxial (vertical) compressive load without failing</a:t>
            </a:r>
          </a:p>
          <a:p>
            <a:pPr marL="454971" indent="-227485" lvl="1">
              <a:lnSpc>
                <a:spcPts val="2950"/>
              </a:lnSpc>
              <a:buFont typeface="Arial"/>
              <a:buChar char="•"/>
            </a:pPr>
            <a:r>
              <a:rPr lang="en-US" sz="2107">
                <a:solidFill>
                  <a:srgbClr val="000000"/>
                </a:solidFill>
                <a:latin typeface="Poppins"/>
              </a:rPr>
              <a:t>UCS = Maximum Axial Load/Cross-sectional Area of the Rock Specimen</a:t>
            </a:r>
          </a:p>
          <a:p>
            <a:pPr marL="454971" indent="-227485" lvl="1">
              <a:lnSpc>
                <a:spcPts val="2950"/>
              </a:lnSpc>
              <a:buFont typeface="Arial"/>
              <a:buChar char="•"/>
            </a:pPr>
            <a:r>
              <a:rPr lang="en-US" sz="2107">
                <a:solidFill>
                  <a:srgbClr val="000000"/>
                </a:solidFill>
                <a:latin typeface="Poppins"/>
              </a:rPr>
              <a:t>How is it Calculated:</a:t>
            </a:r>
          </a:p>
        </p:txBody>
      </p:sp>
      <p:sp>
        <p:nvSpPr>
          <p:cNvPr name="TextBox 14" id="14"/>
          <p:cNvSpPr txBox="true"/>
          <p:nvPr/>
        </p:nvSpPr>
        <p:spPr>
          <a:xfrm rot="0">
            <a:off x="5051105" y="6130703"/>
            <a:ext cx="5562903" cy="3049473"/>
          </a:xfrm>
          <a:prstGeom prst="rect">
            <a:avLst/>
          </a:prstGeom>
        </p:spPr>
        <p:txBody>
          <a:bodyPr anchor="t" rtlCol="false" tIns="0" lIns="0" bIns="0" rIns="0">
            <a:spAutoFit/>
          </a:bodyPr>
          <a:lstStyle/>
          <a:p>
            <a:pPr>
              <a:lnSpc>
                <a:spcPts val="3068"/>
              </a:lnSpc>
            </a:pPr>
            <a:r>
              <a:rPr lang="en-US" sz="2192">
                <a:solidFill>
                  <a:srgbClr val="000000"/>
                </a:solidFill>
                <a:latin typeface="Poppins"/>
              </a:rPr>
              <a:t>The UCS test involves preparing a cylindrical or cubical rock specimen with standardized dimensions. The specimen is then loaded axially in a hydraulic testing machine until failure occurs. The applied load and the dimensions of the specimen are used to calculate the UCS.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TextBox 3" id="3"/>
          <p:cNvSpPr txBox="true"/>
          <p:nvPr/>
        </p:nvSpPr>
        <p:spPr>
          <a:xfrm rot="0">
            <a:off x="3666992" y="1784786"/>
            <a:ext cx="7136465"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ELASTICITY</a:t>
            </a:r>
          </a:p>
        </p:txBody>
      </p:sp>
      <p:sp>
        <p:nvSpPr>
          <p:cNvPr name="AutoShape 4" id="4"/>
          <p:cNvSpPr/>
          <p:nvPr/>
        </p:nvSpPr>
        <p:spPr>
          <a:xfrm>
            <a:off x="3666992" y="2542074"/>
            <a:ext cx="2618740" cy="0"/>
          </a:xfrm>
          <a:prstGeom prst="line">
            <a:avLst/>
          </a:prstGeom>
          <a:ln cap="flat" w="38100">
            <a:solidFill>
              <a:srgbClr val="000000"/>
            </a:solidFill>
            <a:prstDash val="solid"/>
            <a:headEnd type="none" len="sm" w="sm"/>
            <a:tailEnd type="none" len="sm" w="sm"/>
          </a:ln>
        </p:spPr>
      </p:sp>
      <p:grpSp>
        <p:nvGrpSpPr>
          <p:cNvPr name="Group 5" id="5"/>
          <p:cNvGrpSpPr/>
          <p:nvPr/>
        </p:nvGrpSpPr>
        <p:grpSpPr>
          <a:xfrm rot="0">
            <a:off x="0" y="0"/>
            <a:ext cx="3086100" cy="10287000"/>
            <a:chOff x="0" y="0"/>
            <a:chExt cx="812800" cy="2709333"/>
          </a:xfrm>
        </p:grpSpPr>
        <p:sp>
          <p:nvSpPr>
            <p:cNvPr name="Freeform 6" id="6"/>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7" id="7"/>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grpSp>
        <p:nvGrpSpPr>
          <p:cNvPr name="Group 8" id="8"/>
          <p:cNvGrpSpPr>
            <a:grpSpLocks noChangeAspect="true"/>
          </p:cNvGrpSpPr>
          <p:nvPr/>
        </p:nvGrpSpPr>
        <p:grpSpPr>
          <a:xfrm rot="0">
            <a:off x="11037253" y="1116529"/>
            <a:ext cx="5993196" cy="8053941"/>
            <a:chOff x="0" y="0"/>
            <a:chExt cx="3663950" cy="4923790"/>
          </a:xfrm>
        </p:grpSpPr>
        <p:sp>
          <p:nvSpPr>
            <p:cNvPr name="Freeform 9" id="9"/>
            <p:cNvSpPr/>
            <p:nvPr/>
          </p:nvSpPr>
          <p:spPr>
            <a:xfrm flipH="false" flipV="false" rot="0">
              <a:off x="31750" y="31750"/>
              <a:ext cx="3600450" cy="4859020"/>
            </a:xfrm>
            <a:custGeom>
              <a:avLst/>
              <a:gdLst/>
              <a:ahLst/>
              <a:cxnLst/>
              <a:rect r="r" b="b" t="t" l="l"/>
              <a:pathLst>
                <a:path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3"/>
              <a:stretch>
                <a:fillRect l="-7023" t="0" r="-7023" b="0"/>
              </a:stretch>
            </a:blipFill>
          </p:spPr>
        </p:sp>
        <p:sp>
          <p:nvSpPr>
            <p:cNvPr name="Freeform 10" id="10"/>
            <p:cNvSpPr/>
            <p:nvPr/>
          </p:nvSpPr>
          <p:spPr>
            <a:xfrm flipH="false" flipV="false" rot="0">
              <a:off x="0" y="0"/>
              <a:ext cx="3663950" cy="4923790"/>
            </a:xfrm>
            <a:custGeom>
              <a:avLst/>
              <a:gdLst/>
              <a:ahLst/>
              <a:cxnLst/>
              <a:rect r="r" b="b" t="t" l="l"/>
              <a:pathLst>
                <a:path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000000"/>
            </a:solidFill>
          </p:spPr>
        </p:sp>
      </p:grpSp>
      <p:sp>
        <p:nvSpPr>
          <p:cNvPr name="Freeform 11" id="11"/>
          <p:cNvSpPr/>
          <p:nvPr/>
        </p:nvSpPr>
        <p:spPr>
          <a:xfrm flipH="false" flipV="false" rot="0">
            <a:off x="3666992" y="9418301"/>
            <a:ext cx="2087283" cy="521821"/>
          </a:xfrm>
          <a:custGeom>
            <a:avLst/>
            <a:gdLst/>
            <a:ahLst/>
            <a:cxnLst/>
            <a:rect r="r" b="b" t="t" l="l"/>
            <a:pathLst>
              <a:path h="521821" w="2087283">
                <a:moveTo>
                  <a:pt x="0" y="0"/>
                </a:moveTo>
                <a:lnTo>
                  <a:pt x="2087283" y="0"/>
                </a:lnTo>
                <a:lnTo>
                  <a:pt x="2087283" y="521820"/>
                </a:lnTo>
                <a:lnTo>
                  <a:pt x="0" y="5218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4127674" y="2841892"/>
            <a:ext cx="6215102" cy="2976855"/>
          </a:xfrm>
          <a:prstGeom prst="rect">
            <a:avLst/>
          </a:prstGeom>
        </p:spPr>
        <p:txBody>
          <a:bodyPr anchor="t" rtlCol="false" tIns="0" lIns="0" bIns="0" rIns="0">
            <a:spAutoFit/>
          </a:bodyPr>
          <a:lstStyle/>
          <a:p>
            <a:pPr marL="454971" indent="-227485" lvl="1">
              <a:lnSpc>
                <a:spcPts val="2950"/>
              </a:lnSpc>
              <a:buFont typeface="Arial"/>
              <a:buChar char="•"/>
            </a:pPr>
            <a:r>
              <a:rPr lang="en-US" sz="2107">
                <a:solidFill>
                  <a:srgbClr val="000000"/>
                </a:solidFill>
                <a:latin typeface="Poppins"/>
              </a:rPr>
              <a:t>Elasticity, specifically Young's Modulus (E), is a measure of the stiffness or rigidity of a rock. It indicates the rock's ability to deform under stress and return to its original shape once the stress is removed.</a:t>
            </a:r>
          </a:p>
          <a:p>
            <a:pPr marL="454971" indent="-227485" lvl="1">
              <a:lnSpc>
                <a:spcPts val="2950"/>
              </a:lnSpc>
              <a:buFont typeface="Arial"/>
              <a:buChar char="•"/>
            </a:pPr>
            <a:r>
              <a:rPr lang="en-US" sz="2107">
                <a:solidFill>
                  <a:srgbClr val="000000"/>
                </a:solidFill>
                <a:latin typeface="Poppins"/>
              </a:rPr>
              <a:t>E = stress applied to the rock/ resulting strain (deformation)</a:t>
            </a:r>
          </a:p>
          <a:p>
            <a:pPr marL="454971" indent="-227485" lvl="1">
              <a:lnSpc>
                <a:spcPts val="2950"/>
              </a:lnSpc>
              <a:buFont typeface="Arial"/>
              <a:buChar char="•"/>
            </a:pPr>
            <a:r>
              <a:rPr lang="en-US" sz="2107">
                <a:solidFill>
                  <a:srgbClr val="000000"/>
                </a:solidFill>
                <a:latin typeface="Poppins"/>
              </a:rPr>
              <a:t>How is it Calculated:</a:t>
            </a:r>
          </a:p>
        </p:txBody>
      </p:sp>
      <p:sp>
        <p:nvSpPr>
          <p:cNvPr name="TextBox 13" id="13"/>
          <p:cNvSpPr txBox="true"/>
          <p:nvPr/>
        </p:nvSpPr>
        <p:spPr>
          <a:xfrm rot="0">
            <a:off x="4961678" y="5935352"/>
            <a:ext cx="5562903" cy="1144473"/>
          </a:xfrm>
          <a:prstGeom prst="rect">
            <a:avLst/>
          </a:prstGeom>
        </p:spPr>
        <p:txBody>
          <a:bodyPr anchor="t" rtlCol="false" tIns="0" lIns="0" bIns="0" rIns="0">
            <a:spAutoFit/>
          </a:bodyPr>
          <a:lstStyle/>
          <a:p>
            <a:pPr>
              <a:lnSpc>
                <a:spcPts val="3068"/>
              </a:lnSpc>
            </a:pPr>
            <a:r>
              <a:rPr lang="en-US" sz="2192">
                <a:solidFill>
                  <a:srgbClr val="000000"/>
                </a:solidFill>
                <a:latin typeface="Poppins"/>
              </a:rPr>
              <a:t>, the stress is usually uniaxial compressive stress, and strain is the resulting axial strain.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TextBox 3" id="3"/>
          <p:cNvSpPr txBox="true"/>
          <p:nvPr/>
        </p:nvSpPr>
        <p:spPr>
          <a:xfrm rot="0">
            <a:off x="3666992" y="1784786"/>
            <a:ext cx="7136465" cy="1499939"/>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BRAZILIAN TENSILE STRENGTH</a:t>
            </a:r>
          </a:p>
        </p:txBody>
      </p:sp>
      <p:sp>
        <p:nvSpPr>
          <p:cNvPr name="AutoShape 4" id="4"/>
          <p:cNvSpPr/>
          <p:nvPr/>
        </p:nvSpPr>
        <p:spPr>
          <a:xfrm>
            <a:off x="3666992" y="3265675"/>
            <a:ext cx="2618740" cy="0"/>
          </a:xfrm>
          <a:prstGeom prst="line">
            <a:avLst/>
          </a:prstGeom>
          <a:ln cap="flat" w="38100">
            <a:solidFill>
              <a:srgbClr val="000000"/>
            </a:solidFill>
            <a:prstDash val="solid"/>
            <a:headEnd type="none" len="sm" w="sm"/>
            <a:tailEnd type="none" len="sm" w="sm"/>
          </a:ln>
        </p:spPr>
      </p:sp>
      <p:grpSp>
        <p:nvGrpSpPr>
          <p:cNvPr name="Group 5" id="5"/>
          <p:cNvGrpSpPr/>
          <p:nvPr/>
        </p:nvGrpSpPr>
        <p:grpSpPr>
          <a:xfrm rot="0">
            <a:off x="0" y="0"/>
            <a:ext cx="3086100" cy="10287000"/>
            <a:chOff x="0" y="0"/>
            <a:chExt cx="812800" cy="2709333"/>
          </a:xfrm>
        </p:grpSpPr>
        <p:sp>
          <p:nvSpPr>
            <p:cNvPr name="Freeform 6" id="6"/>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7" id="7"/>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grpSp>
        <p:nvGrpSpPr>
          <p:cNvPr name="Group 8" id="8"/>
          <p:cNvGrpSpPr>
            <a:grpSpLocks noChangeAspect="true"/>
          </p:cNvGrpSpPr>
          <p:nvPr/>
        </p:nvGrpSpPr>
        <p:grpSpPr>
          <a:xfrm rot="0">
            <a:off x="11037253" y="1116529"/>
            <a:ext cx="5993196" cy="8053941"/>
            <a:chOff x="0" y="0"/>
            <a:chExt cx="3663950" cy="4923790"/>
          </a:xfrm>
        </p:grpSpPr>
        <p:sp>
          <p:nvSpPr>
            <p:cNvPr name="Freeform 9" id="9"/>
            <p:cNvSpPr/>
            <p:nvPr/>
          </p:nvSpPr>
          <p:spPr>
            <a:xfrm flipH="false" flipV="false" rot="0">
              <a:off x="31750" y="31750"/>
              <a:ext cx="3600450" cy="4859020"/>
            </a:xfrm>
            <a:custGeom>
              <a:avLst/>
              <a:gdLst/>
              <a:ahLst/>
              <a:cxnLst/>
              <a:rect r="r" b="b" t="t" l="l"/>
              <a:pathLst>
                <a:path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3"/>
              <a:stretch>
                <a:fillRect l="-78332" t="0" r="-78332" b="0"/>
              </a:stretch>
            </a:blipFill>
          </p:spPr>
        </p:sp>
        <p:sp>
          <p:nvSpPr>
            <p:cNvPr name="Freeform 10" id="10"/>
            <p:cNvSpPr/>
            <p:nvPr/>
          </p:nvSpPr>
          <p:spPr>
            <a:xfrm flipH="false" flipV="false" rot="0">
              <a:off x="0" y="0"/>
              <a:ext cx="3663950" cy="4923790"/>
            </a:xfrm>
            <a:custGeom>
              <a:avLst/>
              <a:gdLst/>
              <a:ahLst/>
              <a:cxnLst/>
              <a:rect r="r" b="b" t="t" l="l"/>
              <a:pathLst>
                <a:path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000000"/>
            </a:solidFill>
          </p:spPr>
        </p:sp>
      </p:grpSp>
      <p:sp>
        <p:nvSpPr>
          <p:cNvPr name="Freeform 11" id="11"/>
          <p:cNvSpPr/>
          <p:nvPr/>
        </p:nvSpPr>
        <p:spPr>
          <a:xfrm flipH="false" flipV="false" rot="0">
            <a:off x="3666992" y="9418301"/>
            <a:ext cx="2087283" cy="521821"/>
          </a:xfrm>
          <a:custGeom>
            <a:avLst/>
            <a:gdLst/>
            <a:ahLst/>
            <a:cxnLst/>
            <a:rect r="r" b="b" t="t" l="l"/>
            <a:pathLst>
              <a:path h="521821" w="2087283">
                <a:moveTo>
                  <a:pt x="0" y="0"/>
                </a:moveTo>
                <a:lnTo>
                  <a:pt x="2087283" y="0"/>
                </a:lnTo>
                <a:lnTo>
                  <a:pt x="2087283" y="521820"/>
                </a:lnTo>
                <a:lnTo>
                  <a:pt x="0" y="5218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4186537" y="3465225"/>
            <a:ext cx="6215102" cy="2233548"/>
          </a:xfrm>
          <a:prstGeom prst="rect">
            <a:avLst/>
          </a:prstGeom>
        </p:spPr>
        <p:txBody>
          <a:bodyPr anchor="t" rtlCol="false" tIns="0" lIns="0" bIns="0" rIns="0">
            <a:spAutoFit/>
          </a:bodyPr>
          <a:lstStyle/>
          <a:p>
            <a:pPr marL="454971" indent="-227485" lvl="1">
              <a:lnSpc>
                <a:spcPts val="2950"/>
              </a:lnSpc>
              <a:buFont typeface="Arial"/>
              <a:buChar char="•"/>
            </a:pPr>
            <a:r>
              <a:rPr lang="en-US" sz="2107">
                <a:solidFill>
                  <a:srgbClr val="000000"/>
                </a:solidFill>
                <a:latin typeface="Poppins"/>
              </a:rPr>
              <a:t>The Brazilian Test is valuable for estimating the tensile strength of rocks, which is an essential parameter in understanding the overall mechanical behavior of rocks</a:t>
            </a:r>
          </a:p>
          <a:p>
            <a:pPr marL="454971" indent="-227485" lvl="1">
              <a:lnSpc>
                <a:spcPts val="2950"/>
              </a:lnSpc>
              <a:buFont typeface="Arial"/>
              <a:buChar char="•"/>
            </a:pPr>
            <a:r>
              <a:rPr lang="en-US" sz="2107">
                <a:solidFill>
                  <a:srgbClr val="000000"/>
                </a:solidFill>
                <a:latin typeface="Poppins"/>
              </a:rPr>
              <a:t>T_b = 2p/pi D</a:t>
            </a:r>
          </a:p>
          <a:p>
            <a:pPr marL="454971" indent="-227485" lvl="1">
              <a:lnSpc>
                <a:spcPts val="2950"/>
              </a:lnSpc>
              <a:buFont typeface="Arial"/>
              <a:buChar char="•"/>
            </a:pPr>
            <a:r>
              <a:rPr lang="en-US" sz="2107">
                <a:solidFill>
                  <a:srgbClr val="000000"/>
                </a:solidFill>
                <a:latin typeface="Poppins"/>
              </a:rPr>
              <a:t>How is it Calculated:</a:t>
            </a:r>
          </a:p>
        </p:txBody>
      </p:sp>
      <p:sp>
        <p:nvSpPr>
          <p:cNvPr name="TextBox 13" id="13"/>
          <p:cNvSpPr txBox="true"/>
          <p:nvPr/>
        </p:nvSpPr>
        <p:spPr>
          <a:xfrm rot="0">
            <a:off x="4999161" y="5879747"/>
            <a:ext cx="5562903" cy="2668473"/>
          </a:xfrm>
          <a:prstGeom prst="rect">
            <a:avLst/>
          </a:prstGeom>
        </p:spPr>
        <p:txBody>
          <a:bodyPr anchor="t" rtlCol="false" tIns="0" lIns="0" bIns="0" rIns="0">
            <a:spAutoFit/>
          </a:bodyPr>
          <a:lstStyle/>
          <a:p>
            <a:pPr>
              <a:lnSpc>
                <a:spcPts val="3068"/>
              </a:lnSpc>
            </a:pPr>
            <a:r>
              <a:rPr lang="en-US" sz="2192">
                <a:solidFill>
                  <a:srgbClr val="000000"/>
                </a:solidFill>
                <a:latin typeface="Poppins"/>
              </a:rPr>
              <a:t> Brazilian Test, is a method used to determine the tensile strength of rocks. In this test, a cylindrical rock specimen is subjected to diametral loading, causing the rock to fail in tension along a diameter perpendicular to the loading direction.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DAF2Q0d7hu8</dc:identifier>
  <dcterms:modified xsi:type="dcterms:W3CDTF">2011-08-01T06:04:30Z</dcterms:modified>
  <cp:revision>1</cp:revision>
  <dc:title>PREDICTION OF</dc:title>
</cp:coreProperties>
</file>